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73" r:id="rId2"/>
    <p:sldId id="274" r:id="rId3"/>
    <p:sldId id="275" r:id="rId4"/>
    <p:sldId id="271" r:id="rId5"/>
    <p:sldId id="276" r:id="rId6"/>
    <p:sldId id="277"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FF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92" autoAdjust="0"/>
    <p:restoredTop sz="81201" autoAdjust="0"/>
  </p:normalViewPr>
  <p:slideViewPr>
    <p:cSldViewPr snapToGrid="0">
      <p:cViewPr varScale="1">
        <p:scale>
          <a:sx n="65" d="100"/>
          <a:sy n="65" d="100"/>
        </p:scale>
        <p:origin x="9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6BF741-D20E-4F9B-933D-593C8F1067F8}" type="datetimeFigureOut">
              <a:rPr lang="en-GB" smtClean="0"/>
              <a:t>23/05/2021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D4A6CD-4B23-4E50-A92A-5E3FCD603863}" type="slidenum">
              <a:rPr lang="en-GB" smtClean="0"/>
              <a:t>‹#›</a:t>
            </a:fld>
            <a:endParaRPr lang="en-GB"/>
          </a:p>
        </p:txBody>
      </p:sp>
    </p:spTree>
    <p:extLst>
      <p:ext uri="{BB962C8B-B14F-4D97-AF65-F5344CB8AC3E}">
        <p14:creationId xmlns:p14="http://schemas.microsoft.com/office/powerpoint/2010/main" val="956240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instruction_messageLevelTwo</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1</a:t>
            </a:fld>
            <a:endParaRPr lang="en-GB"/>
          </a:p>
        </p:txBody>
      </p:sp>
    </p:spTree>
    <p:extLst>
      <p:ext uri="{BB962C8B-B14F-4D97-AF65-F5344CB8AC3E}">
        <p14:creationId xmlns:p14="http://schemas.microsoft.com/office/powerpoint/2010/main" val="2726118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instruction_messageLevelTwo</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2</a:t>
            </a:fld>
            <a:endParaRPr lang="en-GB"/>
          </a:p>
        </p:txBody>
      </p:sp>
    </p:spTree>
    <p:extLst>
      <p:ext uri="{BB962C8B-B14F-4D97-AF65-F5344CB8AC3E}">
        <p14:creationId xmlns:p14="http://schemas.microsoft.com/office/powerpoint/2010/main" val="2685992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instruction_messageLevelTwo</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3</a:t>
            </a:fld>
            <a:endParaRPr lang="en-GB"/>
          </a:p>
        </p:txBody>
      </p:sp>
    </p:spTree>
    <p:extLst>
      <p:ext uri="{BB962C8B-B14F-4D97-AF65-F5344CB8AC3E}">
        <p14:creationId xmlns:p14="http://schemas.microsoft.com/office/powerpoint/2010/main" val="4164598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instruction_messageLevelTwo</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4</a:t>
            </a:fld>
            <a:endParaRPr lang="en-GB"/>
          </a:p>
        </p:txBody>
      </p:sp>
    </p:spTree>
    <p:extLst>
      <p:ext uri="{BB962C8B-B14F-4D97-AF65-F5344CB8AC3E}">
        <p14:creationId xmlns:p14="http://schemas.microsoft.com/office/powerpoint/2010/main" val="3647890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instruction_messageLevelTwo</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5</a:t>
            </a:fld>
            <a:endParaRPr lang="en-GB"/>
          </a:p>
        </p:txBody>
      </p:sp>
    </p:spTree>
    <p:extLst>
      <p:ext uri="{BB962C8B-B14F-4D97-AF65-F5344CB8AC3E}">
        <p14:creationId xmlns:p14="http://schemas.microsoft.com/office/powerpoint/2010/main" val="1141580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instruction_messageLevelTwo</a:t>
            </a:r>
            <a:endParaRPr lang="en-GB" dirty="0"/>
          </a:p>
        </p:txBody>
      </p:sp>
      <p:sp>
        <p:nvSpPr>
          <p:cNvPr id="4" name="Slide Number Placeholder 3"/>
          <p:cNvSpPr>
            <a:spLocks noGrp="1"/>
          </p:cNvSpPr>
          <p:nvPr>
            <p:ph type="sldNum" sz="quarter" idx="5"/>
          </p:nvPr>
        </p:nvSpPr>
        <p:spPr/>
        <p:txBody>
          <a:bodyPr/>
          <a:lstStyle/>
          <a:p>
            <a:fld id="{98D4A6CD-4B23-4E50-A92A-5E3FCD603863}" type="slidenum">
              <a:rPr lang="en-GB" smtClean="0"/>
              <a:t>6</a:t>
            </a:fld>
            <a:endParaRPr lang="en-GB"/>
          </a:p>
        </p:txBody>
      </p:sp>
    </p:spTree>
    <p:extLst>
      <p:ext uri="{BB962C8B-B14F-4D97-AF65-F5344CB8AC3E}">
        <p14:creationId xmlns:p14="http://schemas.microsoft.com/office/powerpoint/2010/main" val="1640258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D276758-9569-4DE0-A457-2A7D1A053E61}" type="datetimeFigureOut">
              <a:rPr lang="en-GB" smtClean="0"/>
              <a:t>23/05/2021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1889628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276758-9569-4DE0-A457-2A7D1A053E61}" type="datetimeFigureOut">
              <a:rPr lang="en-GB" smtClean="0"/>
              <a:t>23/05/2021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3498311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276758-9569-4DE0-A457-2A7D1A053E61}" type="datetimeFigureOut">
              <a:rPr lang="en-GB" smtClean="0"/>
              <a:t>23/05/2021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302697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276758-9569-4DE0-A457-2A7D1A053E61}" type="datetimeFigureOut">
              <a:rPr lang="en-GB" smtClean="0"/>
              <a:t>23/05/2021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2848527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276758-9569-4DE0-A457-2A7D1A053E61}" type="datetimeFigureOut">
              <a:rPr lang="en-GB" smtClean="0"/>
              <a:t>23/05/2021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1032870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276758-9569-4DE0-A457-2A7D1A053E61}" type="datetimeFigureOut">
              <a:rPr lang="en-GB" smtClean="0"/>
              <a:t>23/05/2021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1056261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276758-9569-4DE0-A457-2A7D1A053E61}" type="datetimeFigureOut">
              <a:rPr lang="en-GB" smtClean="0"/>
              <a:t>23/05/2021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80964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276758-9569-4DE0-A457-2A7D1A053E61}" type="datetimeFigureOut">
              <a:rPr lang="en-GB" smtClean="0"/>
              <a:t>23/05/2021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161204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76758-9569-4DE0-A457-2A7D1A053E61}" type="datetimeFigureOut">
              <a:rPr lang="en-GB" smtClean="0"/>
              <a:t>23/05/2021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2822811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276758-9569-4DE0-A457-2A7D1A053E61}" type="datetimeFigureOut">
              <a:rPr lang="en-GB" smtClean="0"/>
              <a:t>23/05/2021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4033385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276758-9569-4DE0-A457-2A7D1A053E61}" type="datetimeFigureOut">
              <a:rPr lang="en-GB" smtClean="0"/>
              <a:t>23/05/2021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810796-57E2-427B-9F1C-3D22E36E3877}" type="slidenum">
              <a:rPr lang="en-GB" smtClean="0"/>
              <a:t>‹#›</a:t>
            </a:fld>
            <a:endParaRPr lang="en-GB"/>
          </a:p>
        </p:txBody>
      </p:sp>
    </p:spTree>
    <p:extLst>
      <p:ext uri="{BB962C8B-B14F-4D97-AF65-F5344CB8AC3E}">
        <p14:creationId xmlns:p14="http://schemas.microsoft.com/office/powerpoint/2010/main" val="2299606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276758-9569-4DE0-A457-2A7D1A053E61}" type="datetimeFigureOut">
              <a:rPr lang="en-GB" smtClean="0"/>
              <a:t>23/05/2021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810796-57E2-427B-9F1C-3D22E36E3877}" type="slidenum">
              <a:rPr lang="en-GB" smtClean="0"/>
              <a:t>‹#›</a:t>
            </a:fld>
            <a:endParaRPr lang="en-GB"/>
          </a:p>
        </p:txBody>
      </p:sp>
    </p:spTree>
    <p:extLst>
      <p:ext uri="{BB962C8B-B14F-4D97-AF65-F5344CB8AC3E}">
        <p14:creationId xmlns:p14="http://schemas.microsoft.com/office/powerpoint/2010/main" val="40200557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8911C-D44D-41A5-AD66-74710C612E97}"/>
              </a:ext>
            </a:extLst>
          </p:cNvPr>
          <p:cNvSpPr>
            <a:spLocks noGrp="1"/>
          </p:cNvSpPr>
          <p:nvPr>
            <p:ph type="title"/>
          </p:nvPr>
        </p:nvSpPr>
        <p:spPr>
          <a:xfrm>
            <a:off x="838200" y="9525"/>
            <a:ext cx="10515600" cy="1325563"/>
          </a:xfrm>
        </p:spPr>
        <p:txBody>
          <a:bodyPr/>
          <a:lstStyle/>
          <a:p>
            <a:r>
              <a:rPr lang="en-GB" sz="4000" dirty="0"/>
              <a:t>Level</a:t>
            </a:r>
            <a:r>
              <a:rPr lang="en-GB" dirty="0"/>
              <a:t> 2 </a:t>
            </a:r>
          </a:p>
        </p:txBody>
      </p:sp>
      <p:sp>
        <p:nvSpPr>
          <p:cNvPr id="3" name="Content Placeholder 2">
            <a:extLst>
              <a:ext uri="{FF2B5EF4-FFF2-40B4-BE49-F238E27FC236}">
                <a16:creationId xmlns:a16="http://schemas.microsoft.com/office/drawing/2014/main" id="{E5386F02-17B5-4125-9786-C7CD8127B5D5}"/>
              </a:ext>
            </a:extLst>
          </p:cNvPr>
          <p:cNvSpPr>
            <a:spLocks noGrp="1"/>
          </p:cNvSpPr>
          <p:nvPr>
            <p:ph idx="1"/>
          </p:nvPr>
        </p:nvSpPr>
        <p:spPr>
          <a:xfrm>
            <a:off x="838200" y="1050924"/>
            <a:ext cx="11353800" cy="5210175"/>
          </a:xfrm>
        </p:spPr>
        <p:txBody>
          <a:bodyPr>
            <a:normAutofit lnSpcReduction="10000"/>
          </a:bodyPr>
          <a:lstStyle/>
          <a:p>
            <a:pPr marL="0" indent="0">
              <a:buNone/>
            </a:pPr>
            <a:endParaRPr lang="en-GB" dirty="0"/>
          </a:p>
          <a:p>
            <a:pPr marL="0" indent="0">
              <a:buNone/>
            </a:pPr>
            <a:r>
              <a:rPr lang="en-GB" dirty="0"/>
              <a:t>Until now, the robber could catch you at any time when you were outside of the safe square collecting tokens. </a:t>
            </a:r>
          </a:p>
          <a:p>
            <a:pPr marL="0" indent="0">
              <a:buNone/>
            </a:pPr>
            <a:endParaRPr lang="en-GB" dirty="0"/>
          </a:p>
          <a:p>
            <a:pPr marL="0" indent="0">
              <a:buNone/>
            </a:pPr>
            <a:r>
              <a:rPr lang="en-GB" dirty="0"/>
              <a:t>From now on, you will be able to expose the robber – and you will get a bonus if you expose him whilst he is awake. </a:t>
            </a:r>
          </a:p>
          <a:p>
            <a:pPr marL="0" indent="0">
              <a:buNone/>
            </a:pPr>
            <a:endParaRPr lang="en-GB" dirty="0"/>
          </a:p>
          <a:p>
            <a:pPr marL="0" indent="0">
              <a:buNone/>
            </a:pPr>
            <a:r>
              <a:rPr lang="en-GB" dirty="0"/>
              <a:t>In order to expose the robber, you have to press the </a:t>
            </a:r>
            <a:r>
              <a:rPr lang="en-GB" b="1" dirty="0"/>
              <a:t>up-arrow key </a:t>
            </a:r>
            <a:r>
              <a:rPr lang="en-GB" dirty="0"/>
              <a:t>exactly when you think that he is awake. </a:t>
            </a:r>
          </a:p>
          <a:p>
            <a:pPr marL="0" indent="0">
              <a:buNone/>
            </a:pPr>
            <a:endParaRPr lang="en-GB" dirty="0"/>
          </a:p>
          <a:p>
            <a:pPr marL="0" indent="0">
              <a:buNone/>
            </a:pPr>
            <a:r>
              <a:rPr lang="en-GB" dirty="0"/>
              <a:t>If you are successful, you will win a bonus. If the robber is not awake when you press the key, you will get nothing.</a:t>
            </a:r>
          </a:p>
        </p:txBody>
      </p:sp>
    </p:spTree>
    <p:extLst>
      <p:ext uri="{BB962C8B-B14F-4D97-AF65-F5344CB8AC3E}">
        <p14:creationId xmlns:p14="http://schemas.microsoft.com/office/powerpoint/2010/main" val="404954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15876"/>
            <a:ext cx="11353800" cy="6873875"/>
          </a:xfrm>
        </p:spPr>
        <p:txBody>
          <a:bodyPr>
            <a:normAutofit/>
          </a:bodyPr>
          <a:lstStyle/>
          <a:p>
            <a:pPr marL="0" indent="0">
              <a:buNone/>
            </a:pPr>
            <a:endParaRPr lang="en-GB" dirty="0"/>
          </a:p>
          <a:p>
            <a:pPr marL="0" indent="0">
              <a:buNone/>
            </a:pPr>
            <a:endParaRPr lang="en-GB" dirty="0"/>
          </a:p>
          <a:p>
            <a:pPr marL="0" indent="0">
              <a:buNone/>
            </a:pPr>
            <a:r>
              <a:rPr lang="en-GB" dirty="0"/>
              <a:t>Hence, from now, there are 2 possible game modes. </a:t>
            </a:r>
          </a:p>
          <a:p>
            <a:pPr marL="0" indent="0">
              <a:buNone/>
            </a:pPr>
            <a:endParaRPr lang="en-GB" dirty="0"/>
          </a:p>
          <a:p>
            <a:pPr marL="514350" indent="-514350">
              <a:buAutoNum type="arabicPeriod"/>
            </a:pPr>
            <a:r>
              <a:rPr lang="en-GB" b="1" dirty="0"/>
              <a:t>Collect tokens! </a:t>
            </a:r>
          </a:p>
          <a:p>
            <a:pPr marL="0" indent="0">
              <a:buNone/>
            </a:pPr>
            <a:r>
              <a:rPr lang="en-GB" dirty="0"/>
              <a:t>In this game mode, you can see a </a:t>
            </a:r>
            <a:r>
              <a:rPr lang="en-GB" dirty="0" err="1"/>
              <a:t>gray</a:t>
            </a:r>
            <a:r>
              <a:rPr lang="en-GB" dirty="0"/>
              <a:t> token under the grid. These rounds are the same as in level 1.</a:t>
            </a:r>
          </a:p>
          <a:p>
            <a:pPr marL="514350" indent="-514350">
              <a:buAutoNum type="arabicPeriod"/>
            </a:pPr>
            <a:endParaRPr lang="en-GB" dirty="0"/>
          </a:p>
          <a:p>
            <a:pPr marL="514350" indent="-514350">
              <a:buAutoNum type="arabicPeriod"/>
            </a:pPr>
            <a:endParaRPr lang="en-GB" dirty="0"/>
          </a:p>
        </p:txBody>
      </p:sp>
      <p:pic>
        <p:nvPicPr>
          <p:cNvPr id="4" name="Picture 3" descr="Shape&#10;&#10;Description automatically generated">
            <a:extLst>
              <a:ext uri="{FF2B5EF4-FFF2-40B4-BE49-F238E27FC236}">
                <a16:creationId xmlns:a16="http://schemas.microsoft.com/office/drawing/2014/main" id="{4C17B975-F2B3-4ABD-91EA-23C626BA4ACD}"/>
              </a:ext>
            </a:extLst>
          </p:cNvPr>
          <p:cNvPicPr>
            <a:picLocks noChangeAspect="1"/>
          </p:cNvPicPr>
          <p:nvPr/>
        </p:nvPicPr>
        <p:blipFill rotWithShape="1">
          <a:blip r:embed="rId3">
            <a:extLst>
              <a:ext uri="{28A0092B-C50C-407E-A947-70E740481C1C}">
                <a14:useLocalDpi xmlns:a14="http://schemas.microsoft.com/office/drawing/2010/main" val="0"/>
              </a:ext>
            </a:extLst>
          </a:blip>
          <a:srcRect l="37379"/>
          <a:stretch/>
        </p:blipFill>
        <p:spPr>
          <a:xfrm>
            <a:off x="5125418" y="3684181"/>
            <a:ext cx="2026228" cy="2160000"/>
          </a:xfrm>
          <a:prstGeom prst="rect">
            <a:avLst/>
          </a:prstGeom>
        </p:spPr>
      </p:pic>
      <p:pic>
        <p:nvPicPr>
          <p:cNvPr id="5" name="Picture 2" descr="Computer Keyboard Arrow Keys PNG, Clipart, Area, Arrow, Arrow Icon, Brand,  Button Free PNG Download">
            <a:extLst>
              <a:ext uri="{FF2B5EF4-FFF2-40B4-BE49-F238E27FC236}">
                <a16:creationId xmlns:a16="http://schemas.microsoft.com/office/drawing/2014/main" id="{2F9E0875-A74F-4ABF-8F35-DF2E1AAC695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529" b="96782" l="7418" r="89973">
                        <a14:foregroundMark x1="44780" y1="18391" x2="52885" y2="27816"/>
                        <a14:foregroundMark x1="52885" y1="27816" x2="58516" y2="20460"/>
                        <a14:foregroundMark x1="58516" y1="20460" x2="50137" y2="10805"/>
                        <a14:foregroundMark x1="50137" y1="10805" x2="42170" y2="9655"/>
                        <a14:foregroundMark x1="42170" y1="9655" x2="41209" y2="21609"/>
                        <a14:foregroundMark x1="41209" y1="21609" x2="44780" y2="31724"/>
                        <a14:foregroundMark x1="44780" y1="31724" x2="44780" y2="31724"/>
                        <a14:foregroundMark x1="40797" y1="2529" x2="62912" y2="5287"/>
                        <a14:foregroundMark x1="18681" y1="66667" x2="17170" y2="85057"/>
                        <a14:foregroundMark x1="17170" y1="85057" x2="26648" y2="84828"/>
                        <a14:foregroundMark x1="26648" y1="84828" x2="23901" y2="68966"/>
                        <a14:foregroundMark x1="23901" y1="68966" x2="18544" y2="60920"/>
                        <a14:foregroundMark x1="18544" y1="60920" x2="11264" y2="63218"/>
                        <a14:foregroundMark x1="11264" y1="63218" x2="11264" y2="63678"/>
                        <a14:foregroundMark x1="47390" y1="60920" x2="47115" y2="72874"/>
                        <a14:foregroundMark x1="47115" y1="72874" x2="49313" y2="85517"/>
                        <a14:foregroundMark x1="49313" y1="85517" x2="54121" y2="75172"/>
                        <a14:foregroundMark x1="54121" y1="75172" x2="50412" y2="67586"/>
                        <a14:foregroundMark x1="79258" y1="65747" x2="77198" y2="77701"/>
                        <a14:foregroundMark x1="77198" y1="77701" x2="83516" y2="72644"/>
                        <a14:foregroundMark x1="83516" y1="72644" x2="78022" y2="64828"/>
                        <a14:foregroundMark x1="78022" y1="64828" x2="78022" y2="64828"/>
                        <a14:foregroundMark x1="75412" y1="58161" x2="71978" y2="71494"/>
                        <a14:foregroundMark x1="71978" y1="71494" x2="73764" y2="82759"/>
                        <a14:foregroundMark x1="73764" y1="82759" x2="82418" y2="84368"/>
                        <a14:foregroundMark x1="82418" y1="84368" x2="84478" y2="71494"/>
                        <a14:foregroundMark x1="84478" y1="71494" x2="73901" y2="65517"/>
                        <a14:foregroundMark x1="48077" y1="62069" x2="43132" y2="73103"/>
                        <a14:foregroundMark x1="43132" y1="73103" x2="49451" y2="82299"/>
                        <a14:foregroundMark x1="49451" y1="82299" x2="57005" y2="77011"/>
                        <a14:foregroundMark x1="57005" y1="77011" x2="52610" y2="62299"/>
                        <a14:foregroundMark x1="52610" y1="62299" x2="49038" y2="58851"/>
                        <a14:foregroundMark x1="71016" y1="96092" x2="79808" y2="96092"/>
                        <a14:foregroundMark x1="79808" y1="96092" x2="86538" y2="95402"/>
                        <a14:foregroundMark x1="38736" y1="96552" x2="54396" y2="97011"/>
                        <a14:foregroundMark x1="31731" y1="94713" x2="31731" y2="94713"/>
                        <a14:foregroundMark x1="40934" y1="44598" x2="40934" y2="44598"/>
                        <a14:foregroundMark x1="48764" y1="44598" x2="48764" y2="44598"/>
                        <a14:foregroundMark x1="87225" y1="52184" x2="87225" y2="52184"/>
                        <a14:foregroundMark x1="83516" y1="52184" x2="83516" y2="52184"/>
                        <a14:foregroundMark x1="77198" y1="51724" x2="77198" y2="51724"/>
                        <a14:foregroundMark x1="75412" y1="51954" x2="75412" y2="51954"/>
                        <a14:foregroundMark x1="23764" y1="51724" x2="23764" y2="51724"/>
                        <a14:foregroundMark x1="20467" y1="51724" x2="20467" y2="51724"/>
                        <a14:foregroundMark x1="16346" y1="52184" x2="16346" y2="52184"/>
                        <a14:foregroundMark x1="14423" y1="51954" x2="14423" y2="51954"/>
                        <a14:foregroundMark x1="11126" y1="52184" x2="11126" y2="52184"/>
                        <a14:foregroundMark x1="9753" y1="53103" x2="9753" y2="53103"/>
                        <a14:foregroundMark x1="8654" y1="54713" x2="8654" y2="54713"/>
                        <a14:foregroundMark x1="45879" y1="51724" x2="45879" y2="51724"/>
                        <a14:foregroundMark x1="43956" y1="51724" x2="43956" y2="51724"/>
                        <a14:foregroundMark x1="50137" y1="52644" x2="50137" y2="52644"/>
                        <a14:foregroundMark x1="48352" y1="51724" x2="48352" y2="51724"/>
                        <a14:foregroundMark x1="53984" y1="51724" x2="53984" y2="51724"/>
                        <a14:foregroundMark x1="57692" y1="51954" x2="57692" y2="51954"/>
                        <a14:foregroundMark x1="72390" y1="52414" x2="72390" y2="52414"/>
                        <a14:foregroundMark x1="41758" y1="52184" x2="41758" y2="52184"/>
                        <a14:foregroundMark x1="7830" y1="57471" x2="7830" y2="57471"/>
                        <a14:foregroundMark x1="7555" y1="60460" x2="7555" y2="60460"/>
                        <a14:foregroundMark x1="7692" y1="79310" x2="7692" y2="79310"/>
                        <a14:foregroundMark x1="7830" y1="84368" x2="7830" y2="84368"/>
                        <a14:foregroundMark x1="7555" y1="84368" x2="7555" y2="84368"/>
                        <a14:foregroundMark x1="7418" y1="83448" x2="7418" y2="83448"/>
                        <a14:foregroundMark x1="7418" y1="80920" x2="7418" y2="80920"/>
                        <a14:foregroundMark x1="57967" y1="44138" x2="57967" y2="44138"/>
                        <a14:backgroundMark x1="23352" y1="23448" x2="32967" y2="41609"/>
                        <a14:backgroundMark x1="6868" y1="73793" x2="6868" y2="73793"/>
                        <a14:backgroundMark x1="6868" y1="70115" x2="6868" y2="70115"/>
                        <a14:backgroundMark x1="7005" y1="66667" x2="7005" y2="66667"/>
                        <a14:backgroundMark x1="7005" y1="62989" x2="7005" y2="62989"/>
                        <a14:backgroundMark x1="6731" y1="86437" x2="6731" y2="86437"/>
                        <a14:backgroundMark x1="7280" y1="83448" x2="7280" y2="83448"/>
                        <a14:backgroundMark x1="7280" y1="80690" x2="7280" y2="80690"/>
                        <a14:backgroundMark x1="10852" y1="98851" x2="10852" y2="98851"/>
                        <a14:backgroundMark x1="15797" y1="99540" x2="15797" y2="99540"/>
                        <a14:backgroundMark x1="19780" y1="99540" x2="19780" y2="99540"/>
                        <a14:backgroundMark x1="24863" y1="99310" x2="24863" y2="99310"/>
                        <a14:backgroundMark x1="23764" y1="99080" x2="23764" y2="99080"/>
                        <a14:backgroundMark x1="28022" y1="99540" x2="28022" y2="99540"/>
                        <a14:backgroundMark x1="73764" y1="98851" x2="73764" y2="98851"/>
                        <a14:backgroundMark x1="77335" y1="98621" x2="77335" y2="98621"/>
                        <a14:backgroundMark x1="81319" y1="99080" x2="81319" y2="99080"/>
                        <a14:backgroundMark x1="85577" y1="99080" x2="85577" y2="99080"/>
                        <a14:backgroundMark x1="44643" y1="99310" x2="44643" y2="99310"/>
                        <a14:backgroundMark x1="48077" y1="99310" x2="48077" y2="99310"/>
                        <a14:backgroundMark x1="52198" y1="99080" x2="52198" y2="99080"/>
                        <a14:backgroundMark x1="57005" y1="99080" x2="57005" y2="99080"/>
                      </a14:backgroundRemoval>
                    </a14:imgEffect>
                  </a14:imgLayer>
                </a14:imgProps>
              </a:ext>
              <a:ext uri="{28A0092B-C50C-407E-A947-70E740481C1C}">
                <a14:useLocalDpi xmlns:a14="http://schemas.microsoft.com/office/drawing/2010/main" val="0"/>
              </a:ext>
            </a:extLst>
          </a:blip>
          <a:srcRect/>
          <a:stretch>
            <a:fillRect/>
          </a:stretch>
        </p:blipFill>
        <p:spPr bwMode="auto">
          <a:xfrm>
            <a:off x="9545257" y="4603898"/>
            <a:ext cx="2162788" cy="1292325"/>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E4772EB3-623E-4796-B5AD-AEA387EFD1B8}"/>
              </a:ext>
            </a:extLst>
          </p:cNvPr>
          <p:cNvSpPr/>
          <p:nvPr/>
        </p:nvSpPr>
        <p:spPr>
          <a:xfrm>
            <a:off x="9462975" y="5082367"/>
            <a:ext cx="978196" cy="999461"/>
          </a:xfrm>
          <a:prstGeom prst="ellipse">
            <a:avLst/>
          </a:prstGeom>
          <a:noFill/>
          <a:ln w="57150">
            <a:solidFill>
              <a:srgbClr val="48F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D2510C4C-102E-4CF6-A85C-A3559EAC6315}"/>
              </a:ext>
            </a:extLst>
          </p:cNvPr>
          <p:cNvSpPr/>
          <p:nvPr/>
        </p:nvSpPr>
        <p:spPr>
          <a:xfrm>
            <a:off x="10812131" y="5082366"/>
            <a:ext cx="978196" cy="999461"/>
          </a:xfrm>
          <a:prstGeom prst="ellipse">
            <a:avLst/>
          </a:prstGeom>
          <a:noFill/>
          <a:ln w="57150">
            <a:solidFill>
              <a:srgbClr val="48F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90925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15876"/>
            <a:ext cx="11353800" cy="6873875"/>
          </a:xfrm>
        </p:spPr>
        <p:txBody>
          <a:bodyPr>
            <a:normAutofit/>
          </a:bodyPr>
          <a:lstStyle/>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b="1" dirty="0"/>
              <a:t>2. Catch the robber! </a:t>
            </a:r>
          </a:p>
          <a:p>
            <a:pPr marL="0" indent="0">
              <a:buNone/>
            </a:pPr>
            <a:r>
              <a:rPr lang="en-GB" dirty="0"/>
              <a:t>In this game mode, you see a </a:t>
            </a:r>
            <a:r>
              <a:rPr lang="en-GB" dirty="0" err="1"/>
              <a:t>gray</a:t>
            </a:r>
            <a:r>
              <a:rPr lang="en-GB" dirty="0"/>
              <a:t> robber under the grid. During a round, one token will appear left or right. However, you cannot collect it! The left and right arrow keys are inactive. You can only press the up arrow key to catch the robber.  </a:t>
            </a:r>
          </a:p>
        </p:txBody>
      </p:sp>
      <p:pic>
        <p:nvPicPr>
          <p:cNvPr id="6" name="Picture 5" descr="Shape&#10;&#10;Description automatically generated">
            <a:extLst>
              <a:ext uri="{FF2B5EF4-FFF2-40B4-BE49-F238E27FC236}">
                <a16:creationId xmlns:a16="http://schemas.microsoft.com/office/drawing/2014/main" id="{1FDE8EB5-F1A7-474C-A70B-5FA7B00C457E}"/>
              </a:ext>
            </a:extLst>
          </p:cNvPr>
          <p:cNvPicPr>
            <a:picLocks noChangeAspect="1"/>
          </p:cNvPicPr>
          <p:nvPr/>
        </p:nvPicPr>
        <p:blipFill rotWithShape="1">
          <a:blip r:embed="rId3">
            <a:extLst>
              <a:ext uri="{28A0092B-C50C-407E-A947-70E740481C1C}">
                <a14:useLocalDpi xmlns:a14="http://schemas.microsoft.com/office/drawing/2010/main" val="0"/>
              </a:ext>
            </a:extLst>
          </a:blip>
          <a:srcRect l="38857" r="4231"/>
          <a:stretch/>
        </p:blipFill>
        <p:spPr>
          <a:xfrm>
            <a:off x="5175250" y="4212623"/>
            <a:ext cx="1841500" cy="2160000"/>
          </a:xfrm>
          <a:prstGeom prst="rect">
            <a:avLst/>
          </a:prstGeom>
        </p:spPr>
      </p:pic>
      <p:pic>
        <p:nvPicPr>
          <p:cNvPr id="1026" name="Picture 2" descr="Computer Keyboard Arrow Keys PNG, Clipart, Area, Arrow, Arrow Icon, Brand,  Button Free PNG Download">
            <a:extLst>
              <a:ext uri="{FF2B5EF4-FFF2-40B4-BE49-F238E27FC236}">
                <a16:creationId xmlns:a16="http://schemas.microsoft.com/office/drawing/2014/main" id="{E5F01226-565E-442E-BC18-E9850BE1EE3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529" b="96782" l="7418" r="89973">
                        <a14:foregroundMark x1="44780" y1="18391" x2="52885" y2="27816"/>
                        <a14:foregroundMark x1="52885" y1="27816" x2="58516" y2="20460"/>
                        <a14:foregroundMark x1="58516" y1="20460" x2="50137" y2="10805"/>
                        <a14:foregroundMark x1="50137" y1="10805" x2="42170" y2="9655"/>
                        <a14:foregroundMark x1="42170" y1="9655" x2="41209" y2="21609"/>
                        <a14:foregroundMark x1="41209" y1="21609" x2="44780" y2="31724"/>
                        <a14:foregroundMark x1="44780" y1="31724" x2="44780" y2="31724"/>
                        <a14:foregroundMark x1="40797" y1="2529" x2="62912" y2="5287"/>
                        <a14:foregroundMark x1="18681" y1="66667" x2="17170" y2="85057"/>
                        <a14:foregroundMark x1="17170" y1="85057" x2="26648" y2="84828"/>
                        <a14:foregroundMark x1="26648" y1="84828" x2="23901" y2="68966"/>
                        <a14:foregroundMark x1="23901" y1="68966" x2="18544" y2="60920"/>
                        <a14:foregroundMark x1="18544" y1="60920" x2="11264" y2="63218"/>
                        <a14:foregroundMark x1="11264" y1="63218" x2="11264" y2="63678"/>
                        <a14:foregroundMark x1="47390" y1="60920" x2="47115" y2="72874"/>
                        <a14:foregroundMark x1="47115" y1="72874" x2="49313" y2="85517"/>
                        <a14:foregroundMark x1="49313" y1="85517" x2="54121" y2="75172"/>
                        <a14:foregroundMark x1="54121" y1="75172" x2="50412" y2="67586"/>
                        <a14:foregroundMark x1="79258" y1="65747" x2="77198" y2="77701"/>
                        <a14:foregroundMark x1="77198" y1="77701" x2="83516" y2="72644"/>
                        <a14:foregroundMark x1="83516" y1="72644" x2="78022" y2="64828"/>
                        <a14:foregroundMark x1="78022" y1="64828" x2="78022" y2="64828"/>
                        <a14:foregroundMark x1="75412" y1="58161" x2="71978" y2="71494"/>
                        <a14:foregroundMark x1="71978" y1="71494" x2="73764" y2="82759"/>
                        <a14:foregroundMark x1="73764" y1="82759" x2="82418" y2="84368"/>
                        <a14:foregroundMark x1="82418" y1="84368" x2="84478" y2="71494"/>
                        <a14:foregroundMark x1="84478" y1="71494" x2="73901" y2="65517"/>
                        <a14:foregroundMark x1="48077" y1="62069" x2="43132" y2="73103"/>
                        <a14:foregroundMark x1="43132" y1="73103" x2="49451" y2="82299"/>
                        <a14:foregroundMark x1="49451" y1="82299" x2="57005" y2="77011"/>
                        <a14:foregroundMark x1="57005" y1="77011" x2="52610" y2="62299"/>
                        <a14:foregroundMark x1="52610" y1="62299" x2="49038" y2="58851"/>
                        <a14:foregroundMark x1="71016" y1="96092" x2="79808" y2="96092"/>
                        <a14:foregroundMark x1="79808" y1="96092" x2="86538" y2="95402"/>
                        <a14:foregroundMark x1="38736" y1="96552" x2="54396" y2="97011"/>
                        <a14:foregroundMark x1="31731" y1="94713" x2="31731" y2="94713"/>
                        <a14:foregroundMark x1="40934" y1="44598" x2="40934" y2="44598"/>
                        <a14:foregroundMark x1="48764" y1="44598" x2="48764" y2="44598"/>
                        <a14:foregroundMark x1="87225" y1="52184" x2="87225" y2="52184"/>
                        <a14:foregroundMark x1="83516" y1="52184" x2="83516" y2="52184"/>
                        <a14:foregroundMark x1="77198" y1="51724" x2="77198" y2="51724"/>
                        <a14:foregroundMark x1="75412" y1="51954" x2="75412" y2="51954"/>
                        <a14:foregroundMark x1="23764" y1="51724" x2="23764" y2="51724"/>
                        <a14:foregroundMark x1="20467" y1="51724" x2="20467" y2="51724"/>
                        <a14:foregroundMark x1="16346" y1="52184" x2="16346" y2="52184"/>
                        <a14:foregroundMark x1="14423" y1="51954" x2="14423" y2="51954"/>
                        <a14:foregroundMark x1="11126" y1="52184" x2="11126" y2="52184"/>
                        <a14:foregroundMark x1="9753" y1="53103" x2="9753" y2="53103"/>
                        <a14:foregroundMark x1="8654" y1="54713" x2="8654" y2="54713"/>
                        <a14:foregroundMark x1="45879" y1="51724" x2="45879" y2="51724"/>
                        <a14:foregroundMark x1="43956" y1="51724" x2="43956" y2="51724"/>
                        <a14:foregroundMark x1="50137" y1="52644" x2="50137" y2="52644"/>
                        <a14:foregroundMark x1="48352" y1="51724" x2="48352" y2="51724"/>
                        <a14:foregroundMark x1="53984" y1="51724" x2="53984" y2="51724"/>
                        <a14:foregroundMark x1="57692" y1="51954" x2="57692" y2="51954"/>
                        <a14:foregroundMark x1="72390" y1="52414" x2="72390" y2="52414"/>
                        <a14:foregroundMark x1="41758" y1="52184" x2="41758" y2="52184"/>
                        <a14:foregroundMark x1="7830" y1="57471" x2="7830" y2="57471"/>
                        <a14:foregroundMark x1="7555" y1="60460" x2="7555" y2="60460"/>
                        <a14:foregroundMark x1="7692" y1="79310" x2="7692" y2="79310"/>
                        <a14:foregroundMark x1="7830" y1="84368" x2="7830" y2="84368"/>
                        <a14:foregroundMark x1="7555" y1="84368" x2="7555" y2="84368"/>
                        <a14:foregroundMark x1="7418" y1="83448" x2="7418" y2="83448"/>
                        <a14:foregroundMark x1="7418" y1="80920" x2="7418" y2="80920"/>
                        <a14:foregroundMark x1="57967" y1="44138" x2="57967" y2="44138"/>
                        <a14:backgroundMark x1="23352" y1="23448" x2="32967" y2="41609"/>
                        <a14:backgroundMark x1="6868" y1="73793" x2="6868" y2="73793"/>
                        <a14:backgroundMark x1="6868" y1="70115" x2="6868" y2="70115"/>
                        <a14:backgroundMark x1="7005" y1="66667" x2="7005" y2="66667"/>
                        <a14:backgroundMark x1="7005" y1="62989" x2="7005" y2="62989"/>
                        <a14:backgroundMark x1="6731" y1="86437" x2="6731" y2="86437"/>
                        <a14:backgroundMark x1="7280" y1="83448" x2="7280" y2="83448"/>
                        <a14:backgroundMark x1="7280" y1="80690" x2="7280" y2="80690"/>
                        <a14:backgroundMark x1="10852" y1="98851" x2="10852" y2="98851"/>
                        <a14:backgroundMark x1="15797" y1="99540" x2="15797" y2="99540"/>
                        <a14:backgroundMark x1="19780" y1="99540" x2="19780" y2="99540"/>
                        <a14:backgroundMark x1="24863" y1="99310" x2="24863" y2="99310"/>
                        <a14:backgroundMark x1="23764" y1="99080" x2="23764" y2="99080"/>
                        <a14:backgroundMark x1="28022" y1="99540" x2="28022" y2="99540"/>
                        <a14:backgroundMark x1="73764" y1="98851" x2="73764" y2="98851"/>
                        <a14:backgroundMark x1="77335" y1="98621" x2="77335" y2="98621"/>
                        <a14:backgroundMark x1="81319" y1="99080" x2="81319" y2="99080"/>
                        <a14:backgroundMark x1="85577" y1="99080" x2="85577" y2="99080"/>
                        <a14:backgroundMark x1="44643" y1="99310" x2="44643" y2="99310"/>
                        <a14:backgroundMark x1="48077" y1="99310" x2="48077" y2="99310"/>
                        <a14:backgroundMark x1="52198" y1="99080" x2="52198" y2="99080"/>
                        <a14:backgroundMark x1="57005" y1="99080" x2="57005" y2="99080"/>
                      </a14:backgroundRemoval>
                    </a14:imgEffect>
                  </a14:imgLayer>
                </a14:imgProps>
              </a:ext>
              <a:ext uri="{28A0092B-C50C-407E-A947-70E740481C1C}">
                <a14:useLocalDpi xmlns:a14="http://schemas.microsoft.com/office/drawing/2010/main" val="0"/>
              </a:ext>
            </a:extLst>
          </a:blip>
          <a:srcRect/>
          <a:stretch>
            <a:fillRect/>
          </a:stretch>
        </p:blipFill>
        <p:spPr bwMode="auto">
          <a:xfrm>
            <a:off x="9545257" y="4603898"/>
            <a:ext cx="2162788" cy="1292325"/>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C6BA94BC-B684-46BC-8EF3-4D9DAF6D1FDF}"/>
              </a:ext>
            </a:extLst>
          </p:cNvPr>
          <p:cNvSpPr/>
          <p:nvPr/>
        </p:nvSpPr>
        <p:spPr>
          <a:xfrm>
            <a:off x="10132827" y="4391250"/>
            <a:ext cx="978196" cy="999461"/>
          </a:xfrm>
          <a:prstGeom prst="ellipse">
            <a:avLst/>
          </a:prstGeom>
          <a:noFill/>
          <a:ln w="57150">
            <a:solidFill>
              <a:srgbClr val="48F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6632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3184"/>
            <a:ext cx="11353800" cy="6861183"/>
          </a:xfrm>
        </p:spPr>
        <p:txBody>
          <a:bodyPr>
            <a:normAutofit/>
          </a:bodyPr>
          <a:lstStyle/>
          <a:p>
            <a:pPr marL="0" indent="0">
              <a:buNone/>
            </a:pPr>
            <a:endParaRPr lang="en-GB" dirty="0"/>
          </a:p>
          <a:p>
            <a:pPr marL="0" indent="0">
              <a:buNone/>
            </a:pPr>
            <a:r>
              <a:rPr lang="en-GB" dirty="0"/>
              <a:t>If the robber is sleeping when you press the key, he turns black and the game proceeds. </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If the robber is awake when you press the key, he turns red. This means that you caught him. The round is over instantly, and you can win extra money.      </a:t>
            </a:r>
          </a:p>
        </p:txBody>
      </p:sp>
      <p:pic>
        <p:nvPicPr>
          <p:cNvPr id="5" name="Picture 4">
            <a:extLst>
              <a:ext uri="{FF2B5EF4-FFF2-40B4-BE49-F238E27FC236}">
                <a16:creationId xmlns:a16="http://schemas.microsoft.com/office/drawing/2014/main" id="{FB090094-DD8B-4154-ABD8-50B28DB0F446}"/>
              </a:ext>
            </a:extLst>
          </p:cNvPr>
          <p:cNvPicPr>
            <a:picLocks noChangeAspect="1"/>
          </p:cNvPicPr>
          <p:nvPr/>
        </p:nvPicPr>
        <p:blipFill rotWithShape="1">
          <a:blip r:embed="rId3"/>
          <a:srcRect l="24658" t="15731" r="43699" b="15731"/>
          <a:stretch/>
        </p:blipFill>
        <p:spPr>
          <a:xfrm>
            <a:off x="5220637" y="4498418"/>
            <a:ext cx="1772910" cy="2160000"/>
          </a:xfrm>
          <a:prstGeom prst="rect">
            <a:avLst/>
          </a:prstGeom>
        </p:spPr>
      </p:pic>
      <p:pic>
        <p:nvPicPr>
          <p:cNvPr id="8" name="Picture 7">
            <a:extLst>
              <a:ext uri="{FF2B5EF4-FFF2-40B4-BE49-F238E27FC236}">
                <a16:creationId xmlns:a16="http://schemas.microsoft.com/office/drawing/2014/main" id="{2DE51E79-6E56-4B62-A243-5CA159C15D98}"/>
              </a:ext>
            </a:extLst>
          </p:cNvPr>
          <p:cNvPicPr>
            <a:picLocks noChangeAspect="1"/>
          </p:cNvPicPr>
          <p:nvPr/>
        </p:nvPicPr>
        <p:blipFill rotWithShape="1">
          <a:blip r:embed="rId4"/>
          <a:srcRect l="24555" t="17900" r="43595" b="15731"/>
          <a:stretch/>
        </p:blipFill>
        <p:spPr>
          <a:xfrm>
            <a:off x="5220637" y="1167617"/>
            <a:ext cx="1842728" cy="2160000"/>
          </a:xfrm>
          <a:prstGeom prst="rect">
            <a:avLst/>
          </a:prstGeom>
        </p:spPr>
      </p:pic>
    </p:spTree>
    <p:extLst>
      <p:ext uri="{BB962C8B-B14F-4D97-AF65-F5344CB8AC3E}">
        <p14:creationId xmlns:p14="http://schemas.microsoft.com/office/powerpoint/2010/main" val="3210460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a:xfrm>
            <a:off x="838200" y="-3184"/>
            <a:ext cx="11353800" cy="6861183"/>
          </a:xfrm>
        </p:spPr>
        <p:txBody>
          <a:bodyPr>
            <a:normAutofit/>
          </a:bodyPr>
          <a:lstStyle/>
          <a:p>
            <a:pPr marL="0" indent="0">
              <a:buNone/>
            </a:pPr>
            <a:endParaRPr lang="en-GB" dirty="0"/>
          </a:p>
          <a:p>
            <a:pPr marL="0" indent="0">
              <a:buNone/>
            </a:pPr>
            <a:r>
              <a:rPr lang="en-GB" dirty="0"/>
              <a:t>In each round, you can try to expose the robber </a:t>
            </a:r>
            <a:r>
              <a:rPr lang="en-GB" b="1" dirty="0"/>
              <a:t>only 1 time</a:t>
            </a:r>
            <a:r>
              <a:rPr lang="en-GB" dirty="0"/>
              <a:t>. </a:t>
            </a:r>
          </a:p>
          <a:p>
            <a:pPr marL="0" indent="0">
              <a:buNone/>
            </a:pPr>
            <a:endParaRPr lang="en-GB" dirty="0"/>
          </a:p>
          <a:p>
            <a:pPr marL="0" indent="0">
              <a:buNone/>
            </a:pPr>
            <a:r>
              <a:rPr lang="en-GB" dirty="0"/>
              <a:t>The round is over when you expose the robber or when the token has appeared. If you try to catch the robber without success, the up arrow key becomes inactive. </a:t>
            </a:r>
          </a:p>
          <a:p>
            <a:pPr marL="0" indent="0">
              <a:buNone/>
            </a:pPr>
            <a:endParaRPr lang="en-GB" dirty="0"/>
          </a:p>
          <a:p>
            <a:pPr marL="0" indent="0">
              <a:buNone/>
            </a:pPr>
            <a:r>
              <a:rPr lang="en-GB" dirty="0"/>
              <a:t>At the end of the experiment, one "Catch the robber" round gets selected randomly. If you managed to expose the robber in this round, you will win an extra </a:t>
            </a:r>
            <a:r>
              <a:rPr lang="en-GB" b="1" dirty="0"/>
              <a:t>2.5$ </a:t>
            </a:r>
            <a:r>
              <a:rPr lang="en-GB" dirty="0"/>
              <a:t>on top of the earnings from the selected "Collect tokens" round. </a:t>
            </a:r>
          </a:p>
          <a:p>
            <a:pPr marL="0" indent="0">
              <a:buNone/>
            </a:pPr>
            <a:endParaRPr lang="en-GB" dirty="0"/>
          </a:p>
          <a:p>
            <a:pPr marL="0" indent="0">
              <a:buNone/>
            </a:pPr>
            <a:r>
              <a:rPr lang="en-GB" dirty="0"/>
              <a:t>Keep in mind to try to expose the robber exactly when you think he is awake. Be aware that you do not see in advance whether the robber is awake or not. </a:t>
            </a:r>
          </a:p>
        </p:txBody>
      </p:sp>
    </p:spTree>
    <p:extLst>
      <p:ext uri="{BB962C8B-B14F-4D97-AF65-F5344CB8AC3E}">
        <p14:creationId xmlns:p14="http://schemas.microsoft.com/office/powerpoint/2010/main" val="3690972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7BAA0-DC81-420A-9848-827083FD5634}"/>
              </a:ext>
            </a:extLst>
          </p:cNvPr>
          <p:cNvSpPr>
            <a:spLocks noGrp="1"/>
          </p:cNvSpPr>
          <p:nvPr>
            <p:ph idx="1"/>
          </p:nvPr>
        </p:nvSpPr>
        <p:spPr/>
        <p:txBody>
          <a:bodyPr>
            <a:normAutofit/>
          </a:bodyPr>
          <a:lstStyle/>
          <a:p>
            <a:pPr marL="0" indent="0">
              <a:buNone/>
            </a:pPr>
            <a:r>
              <a:rPr lang="en-GB" dirty="0"/>
              <a:t>You will now be subject to a short comprehension test. </a:t>
            </a:r>
          </a:p>
          <a:p>
            <a:pPr marL="0" indent="0">
              <a:buNone/>
            </a:pPr>
            <a:endParaRPr lang="en-GB" dirty="0"/>
          </a:p>
          <a:p>
            <a:pPr marL="0" indent="0">
              <a:buNone/>
            </a:pPr>
            <a:r>
              <a:rPr lang="en-GB" dirty="0"/>
              <a:t>Click next to start.</a:t>
            </a:r>
          </a:p>
        </p:txBody>
      </p:sp>
    </p:spTree>
    <p:extLst>
      <p:ext uri="{BB962C8B-B14F-4D97-AF65-F5344CB8AC3E}">
        <p14:creationId xmlns:p14="http://schemas.microsoft.com/office/powerpoint/2010/main" val="27325283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401</TotalTime>
  <Words>430</Words>
  <Application>Microsoft Office PowerPoint</Application>
  <PresentationFormat>Widescreen</PresentationFormat>
  <Paragraphs>51</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Level 2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Juliana Sporrer</dc:creator>
  <cp:lastModifiedBy>Juliana Sporrer</cp:lastModifiedBy>
  <cp:revision>34</cp:revision>
  <dcterms:created xsi:type="dcterms:W3CDTF">2021-02-12T09:39:03Z</dcterms:created>
  <dcterms:modified xsi:type="dcterms:W3CDTF">2021-05-23T17:24:05Z</dcterms:modified>
</cp:coreProperties>
</file>