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62" r:id="rId3"/>
    <p:sldId id="260" r:id="rId4"/>
    <p:sldId id="264" r:id="rId5"/>
    <p:sldId id="261" r:id="rId6"/>
    <p:sldId id="279" r:id="rId7"/>
    <p:sldId id="278" r:id="rId8"/>
    <p:sldId id="280" r:id="rId9"/>
    <p:sldId id="265" r:id="rId10"/>
    <p:sldId id="270"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54" autoAdjust="0"/>
    <p:restoredTop sz="81245" autoAdjust="0"/>
  </p:normalViewPr>
  <p:slideViewPr>
    <p:cSldViewPr snapToGrid="0">
      <p:cViewPr varScale="1">
        <p:scale>
          <a:sx n="92" d="100"/>
          <a:sy n="92" d="100"/>
        </p:scale>
        <p:origin x="163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6BF741-D20E-4F9B-933D-593C8F1067F8}" type="datetimeFigureOut">
              <a:rPr lang="en-GB" smtClean="0"/>
              <a:t>11/11/2021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D4A6CD-4B23-4E50-A92A-5E3FCD603863}" type="slidenum">
              <a:rPr lang="en-GB" smtClean="0"/>
              <a:t>‹#›</a:t>
            </a:fld>
            <a:endParaRPr lang="en-GB"/>
          </a:p>
        </p:txBody>
      </p:sp>
    </p:spTree>
    <p:extLst>
      <p:ext uri="{BB962C8B-B14F-4D97-AF65-F5344CB8AC3E}">
        <p14:creationId xmlns:p14="http://schemas.microsoft.com/office/powerpoint/2010/main" val="956240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instruction_messageAlternateVersionLevelOne</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2</a:t>
            </a:fld>
            <a:endParaRPr lang="en-GB"/>
          </a:p>
        </p:txBody>
      </p:sp>
    </p:spTree>
    <p:extLst>
      <p:ext uri="{BB962C8B-B14F-4D97-AF65-F5344CB8AC3E}">
        <p14:creationId xmlns:p14="http://schemas.microsoft.com/office/powerpoint/2010/main" val="655717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instruction_messageAlternateVersionLevelOne</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11</a:t>
            </a:fld>
            <a:endParaRPr lang="en-GB"/>
          </a:p>
        </p:txBody>
      </p:sp>
    </p:spTree>
    <p:extLst>
      <p:ext uri="{BB962C8B-B14F-4D97-AF65-F5344CB8AC3E}">
        <p14:creationId xmlns:p14="http://schemas.microsoft.com/office/powerpoint/2010/main" val="3759597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instruction_messageAlternateVersionLevelOne</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12</a:t>
            </a:fld>
            <a:endParaRPr lang="en-GB"/>
          </a:p>
        </p:txBody>
      </p:sp>
    </p:spTree>
    <p:extLst>
      <p:ext uri="{BB962C8B-B14F-4D97-AF65-F5344CB8AC3E}">
        <p14:creationId xmlns:p14="http://schemas.microsoft.com/office/powerpoint/2010/main" val="42723197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instruction_messageAlternateVersionLevelOne</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13</a:t>
            </a:fld>
            <a:endParaRPr lang="en-GB"/>
          </a:p>
        </p:txBody>
      </p:sp>
    </p:spTree>
    <p:extLst>
      <p:ext uri="{BB962C8B-B14F-4D97-AF65-F5344CB8AC3E}">
        <p14:creationId xmlns:p14="http://schemas.microsoft.com/office/powerpoint/2010/main" val="1302835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instruction_messageAlternateVersionLevelOne</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3</a:t>
            </a:fld>
            <a:endParaRPr lang="en-GB"/>
          </a:p>
        </p:txBody>
      </p:sp>
    </p:spTree>
    <p:extLst>
      <p:ext uri="{BB962C8B-B14F-4D97-AF65-F5344CB8AC3E}">
        <p14:creationId xmlns:p14="http://schemas.microsoft.com/office/powerpoint/2010/main" val="3703921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instruction_messageAlternateVersionLevelOne</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4</a:t>
            </a:fld>
            <a:endParaRPr lang="en-GB"/>
          </a:p>
        </p:txBody>
      </p:sp>
    </p:spTree>
    <p:extLst>
      <p:ext uri="{BB962C8B-B14F-4D97-AF65-F5344CB8AC3E}">
        <p14:creationId xmlns:p14="http://schemas.microsoft.com/office/powerpoint/2010/main" val="3260409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instruction_messageAlternateVersionLevelOne</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5</a:t>
            </a:fld>
            <a:endParaRPr lang="en-GB"/>
          </a:p>
        </p:txBody>
      </p:sp>
    </p:spTree>
    <p:extLst>
      <p:ext uri="{BB962C8B-B14F-4D97-AF65-F5344CB8AC3E}">
        <p14:creationId xmlns:p14="http://schemas.microsoft.com/office/powerpoint/2010/main" val="3208087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err="1"/>
              <a:t>instruction_messageAlternateVersionLevelOne</a:t>
            </a:r>
            <a:endParaRPr lang="en-US" noProof="0" dirty="0"/>
          </a:p>
        </p:txBody>
      </p:sp>
      <p:sp>
        <p:nvSpPr>
          <p:cNvPr id="4" name="Slide Number Placeholder 3"/>
          <p:cNvSpPr>
            <a:spLocks noGrp="1"/>
          </p:cNvSpPr>
          <p:nvPr>
            <p:ph type="sldNum" sz="quarter" idx="5"/>
          </p:nvPr>
        </p:nvSpPr>
        <p:spPr/>
        <p:txBody>
          <a:bodyPr/>
          <a:lstStyle/>
          <a:p>
            <a:fld id="{98D4A6CD-4B23-4E50-A92A-5E3FCD603863}" type="slidenum">
              <a:rPr lang="en-GB" smtClean="0"/>
              <a:t>6</a:t>
            </a:fld>
            <a:endParaRPr lang="en-GB"/>
          </a:p>
        </p:txBody>
      </p:sp>
    </p:spTree>
    <p:extLst>
      <p:ext uri="{BB962C8B-B14F-4D97-AF65-F5344CB8AC3E}">
        <p14:creationId xmlns:p14="http://schemas.microsoft.com/office/powerpoint/2010/main" val="3495810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instruction_messageAlternateVersionLevelOne</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7</a:t>
            </a:fld>
            <a:endParaRPr lang="en-GB"/>
          </a:p>
        </p:txBody>
      </p:sp>
    </p:spTree>
    <p:extLst>
      <p:ext uri="{BB962C8B-B14F-4D97-AF65-F5344CB8AC3E}">
        <p14:creationId xmlns:p14="http://schemas.microsoft.com/office/powerpoint/2010/main" val="480840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instruction_messageAlternateVersionLevelOne</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8</a:t>
            </a:fld>
            <a:endParaRPr lang="en-GB"/>
          </a:p>
        </p:txBody>
      </p:sp>
    </p:spTree>
    <p:extLst>
      <p:ext uri="{BB962C8B-B14F-4D97-AF65-F5344CB8AC3E}">
        <p14:creationId xmlns:p14="http://schemas.microsoft.com/office/powerpoint/2010/main" val="3055475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instruction_messageAlternateVersionLevelOne</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9</a:t>
            </a:fld>
            <a:endParaRPr lang="en-GB"/>
          </a:p>
        </p:txBody>
      </p:sp>
    </p:spTree>
    <p:extLst>
      <p:ext uri="{BB962C8B-B14F-4D97-AF65-F5344CB8AC3E}">
        <p14:creationId xmlns:p14="http://schemas.microsoft.com/office/powerpoint/2010/main" val="304959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instruction_messageAlternateVersionLevelOne</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10</a:t>
            </a:fld>
            <a:endParaRPr lang="en-GB"/>
          </a:p>
        </p:txBody>
      </p:sp>
    </p:spTree>
    <p:extLst>
      <p:ext uri="{BB962C8B-B14F-4D97-AF65-F5344CB8AC3E}">
        <p14:creationId xmlns:p14="http://schemas.microsoft.com/office/powerpoint/2010/main" val="2594035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D276758-9569-4DE0-A457-2A7D1A053E61}" type="datetimeFigureOut">
              <a:rPr lang="en-GB" smtClean="0"/>
              <a:t>11/11/2021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1889628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276758-9569-4DE0-A457-2A7D1A053E61}" type="datetimeFigureOut">
              <a:rPr lang="en-GB" smtClean="0"/>
              <a:t>11/11/2021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3498311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276758-9569-4DE0-A457-2A7D1A053E61}" type="datetimeFigureOut">
              <a:rPr lang="en-GB" smtClean="0"/>
              <a:t>11/11/2021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302697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276758-9569-4DE0-A457-2A7D1A053E61}" type="datetimeFigureOut">
              <a:rPr lang="en-GB" smtClean="0"/>
              <a:t>11/11/2021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2848527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276758-9569-4DE0-A457-2A7D1A053E61}" type="datetimeFigureOut">
              <a:rPr lang="en-GB" smtClean="0"/>
              <a:t>11/11/2021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1032870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D276758-9569-4DE0-A457-2A7D1A053E61}" type="datetimeFigureOut">
              <a:rPr lang="en-GB" smtClean="0"/>
              <a:t>11/11/2021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1056261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276758-9569-4DE0-A457-2A7D1A053E61}" type="datetimeFigureOut">
              <a:rPr lang="en-GB" smtClean="0"/>
              <a:t>11/11/2021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80964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276758-9569-4DE0-A457-2A7D1A053E61}" type="datetimeFigureOut">
              <a:rPr lang="en-GB" smtClean="0"/>
              <a:t>11/11/2021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1612043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76758-9569-4DE0-A457-2A7D1A053E61}" type="datetimeFigureOut">
              <a:rPr lang="en-GB" smtClean="0"/>
              <a:t>11/11/2021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2822811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276758-9569-4DE0-A457-2A7D1A053E61}" type="datetimeFigureOut">
              <a:rPr lang="en-GB" smtClean="0"/>
              <a:t>11/11/2021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4033385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276758-9569-4DE0-A457-2A7D1A053E61}" type="datetimeFigureOut">
              <a:rPr lang="en-GB" smtClean="0"/>
              <a:t>11/11/2021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2299606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276758-9569-4DE0-A457-2A7D1A053E61}" type="datetimeFigureOut">
              <a:rPr lang="en-GB" smtClean="0"/>
              <a:t>11/11/2021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810796-57E2-427B-9F1C-3D22E36E3877}" type="slidenum">
              <a:rPr lang="en-GB" smtClean="0"/>
              <a:t>‹#›</a:t>
            </a:fld>
            <a:endParaRPr lang="en-GB"/>
          </a:p>
        </p:txBody>
      </p:sp>
    </p:spTree>
    <p:extLst>
      <p:ext uri="{BB962C8B-B14F-4D97-AF65-F5344CB8AC3E}">
        <p14:creationId xmlns:p14="http://schemas.microsoft.com/office/powerpoint/2010/main" val="402005573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AAFA1-3ED3-475A-BB48-677B50A8F47D}"/>
              </a:ext>
            </a:extLst>
          </p:cNvPr>
          <p:cNvSpPr>
            <a:spLocks noGrp="1"/>
          </p:cNvSpPr>
          <p:nvPr>
            <p:ph type="ctrTitle"/>
          </p:nvPr>
        </p:nvSpPr>
        <p:spPr/>
        <p:txBody>
          <a:bodyPr/>
          <a:lstStyle/>
          <a:p>
            <a:r>
              <a:rPr lang="en-GB" dirty="0"/>
              <a:t>Welcome to the Approach Avoidance Game </a:t>
            </a:r>
          </a:p>
        </p:txBody>
      </p:sp>
      <p:sp>
        <p:nvSpPr>
          <p:cNvPr id="3" name="Subtitle 2">
            <a:extLst>
              <a:ext uri="{FF2B5EF4-FFF2-40B4-BE49-F238E27FC236}">
                <a16:creationId xmlns:a16="http://schemas.microsoft.com/office/drawing/2014/main" id="{DAD3EEA3-BC2B-4925-B670-6CB1E30A77ED}"/>
              </a:ext>
            </a:extLst>
          </p:cNvPr>
          <p:cNvSpPr>
            <a:spLocks noGrp="1"/>
          </p:cNvSpPr>
          <p:nvPr>
            <p:ph type="subTitle" idx="1"/>
          </p:nvPr>
        </p:nvSpPr>
        <p:spPr/>
        <p:txBody>
          <a:bodyPr/>
          <a:lstStyle/>
          <a:p>
            <a:endParaRPr lang="en-GB" dirty="0"/>
          </a:p>
          <a:p>
            <a:r>
              <a:rPr lang="en-GB" dirty="0"/>
              <a:t>Press next to start the game. </a:t>
            </a:r>
          </a:p>
        </p:txBody>
      </p:sp>
    </p:spTree>
    <p:extLst>
      <p:ext uri="{BB962C8B-B14F-4D97-AF65-F5344CB8AC3E}">
        <p14:creationId xmlns:p14="http://schemas.microsoft.com/office/powerpoint/2010/main" val="148804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48832" y="0"/>
            <a:ext cx="11343167" cy="6858000"/>
          </a:xfrm>
        </p:spPr>
        <p:txBody>
          <a:bodyPr>
            <a:normAutofit/>
          </a:bodyPr>
          <a:lstStyle/>
          <a:p>
            <a:pPr marL="0" indent="0">
              <a:buNone/>
            </a:pPr>
            <a:endParaRPr lang="en-GB" dirty="0"/>
          </a:p>
          <a:p>
            <a:pPr marL="0" indent="0">
              <a:buNone/>
            </a:pPr>
            <a:r>
              <a:rPr lang="en-GB" dirty="0"/>
              <a:t>However, the sleeping robber can wake up at any time and attack you if you are outside of the safe square. </a:t>
            </a:r>
          </a:p>
          <a:p>
            <a:pPr marL="0" indent="0">
              <a:buNone/>
            </a:pPr>
            <a:endParaRPr lang="en-GB" dirty="0"/>
          </a:p>
          <a:p>
            <a:pPr marL="0" indent="0">
              <a:buNone/>
            </a:pPr>
            <a:r>
              <a:rPr lang="en-GB" dirty="0"/>
              <a:t>If you get caught, the round will end and you will lose the amount of tokens displayed below.</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Try to avoid this. </a:t>
            </a:r>
          </a:p>
        </p:txBody>
      </p:sp>
      <p:pic>
        <p:nvPicPr>
          <p:cNvPr id="4" name="Picture 3" descr="Shape&#10;&#10;Description automatically generated">
            <a:extLst>
              <a:ext uri="{FF2B5EF4-FFF2-40B4-BE49-F238E27FC236}">
                <a16:creationId xmlns:a16="http://schemas.microsoft.com/office/drawing/2014/main" id="{2E10F406-7649-4486-9698-2AB9293C81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6800" y="3136906"/>
            <a:ext cx="4838400" cy="3024000"/>
          </a:xfrm>
          <a:prstGeom prst="rect">
            <a:avLst/>
          </a:prstGeom>
        </p:spPr>
      </p:pic>
    </p:spTree>
    <p:extLst>
      <p:ext uri="{BB962C8B-B14F-4D97-AF65-F5344CB8AC3E}">
        <p14:creationId xmlns:p14="http://schemas.microsoft.com/office/powerpoint/2010/main" val="1041087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38200" y="7450"/>
            <a:ext cx="11353800" cy="6722953"/>
          </a:xfrm>
        </p:spPr>
        <p:txBody>
          <a:bodyPr>
            <a:normAutofit lnSpcReduction="10000"/>
          </a:bodyPr>
          <a:lstStyle/>
          <a:p>
            <a:pPr marL="0" indent="0">
              <a:buNone/>
            </a:pPr>
            <a:endParaRPr lang="en-GB" dirty="0"/>
          </a:p>
          <a:p>
            <a:pPr marL="0" indent="0">
              <a:buNone/>
            </a:pPr>
            <a:r>
              <a:rPr lang="en-GB" dirty="0"/>
              <a:t>Remember that your task is to collect the token in each round without losing any. If you get caught, you will lose tokens. </a:t>
            </a:r>
          </a:p>
          <a:p>
            <a:pPr marL="0" indent="0">
              <a:buNone/>
            </a:pPr>
            <a:endParaRPr lang="en-GB" dirty="0"/>
          </a:p>
          <a:p>
            <a:pPr marL="0" indent="0">
              <a:buNone/>
            </a:pPr>
            <a:r>
              <a:rPr lang="en-GB" dirty="0"/>
              <a:t>With time, you will get a feeling for how fast tokens are appearing and disappearing, and more importantly, a feeling for how often the robber will awake and attack you.</a:t>
            </a:r>
          </a:p>
          <a:p>
            <a:pPr marL="0" indent="0">
              <a:buNone/>
            </a:pPr>
            <a:endParaRPr lang="en-GB" dirty="0"/>
          </a:p>
          <a:p>
            <a:pPr marL="0" indent="0">
              <a:buNone/>
            </a:pPr>
            <a:r>
              <a:rPr lang="en-GB" dirty="0"/>
              <a:t>Please keep in mind that you can lose many tokens if you get caught. If you want to prevent that, just stay in the safe square and do not try to catch the new token. It is important that you remember that the robbers are not equally dangerous, so you should adjust your strategy.</a:t>
            </a:r>
          </a:p>
          <a:p>
            <a:pPr marL="0" indent="0">
              <a:buNone/>
            </a:pPr>
            <a:endParaRPr lang="en-GB" dirty="0"/>
          </a:p>
          <a:p>
            <a:pPr marL="0" indent="0">
              <a:buNone/>
            </a:pPr>
            <a:r>
              <a:rPr lang="en-GB" dirty="0"/>
              <a:t>By the way, whether you collect a token or not - the next token will not appear any faster or slower. Therefore, you cannot shorten the experiment with your strategy.</a:t>
            </a:r>
          </a:p>
        </p:txBody>
      </p:sp>
    </p:spTree>
    <p:extLst>
      <p:ext uri="{BB962C8B-B14F-4D97-AF65-F5344CB8AC3E}">
        <p14:creationId xmlns:p14="http://schemas.microsoft.com/office/powerpoint/2010/main" val="555077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38200" y="144206"/>
            <a:ext cx="11353800" cy="5400000"/>
          </a:xfrm>
        </p:spPr>
        <p:txBody>
          <a:bodyPr>
            <a:normAutofit/>
          </a:bodyPr>
          <a:lstStyle/>
          <a:p>
            <a:pPr marL="0" indent="0">
              <a:buNone/>
            </a:pPr>
            <a:endParaRPr lang="en-GB" dirty="0"/>
          </a:p>
          <a:p>
            <a:pPr marL="0" indent="0">
              <a:buNone/>
            </a:pPr>
            <a:r>
              <a:rPr lang="en-GB" dirty="0"/>
              <a:t>At the end of the experiment, </a:t>
            </a:r>
            <a:r>
              <a:rPr lang="en-GB" b="1" dirty="0"/>
              <a:t>6 rounds</a:t>
            </a:r>
            <a:r>
              <a:rPr lang="en-GB" dirty="0"/>
              <a:t> will be selected randomly. </a:t>
            </a:r>
          </a:p>
          <a:p>
            <a:pPr marL="0" indent="0">
              <a:buNone/>
            </a:pPr>
            <a:endParaRPr lang="en-GB" dirty="0"/>
          </a:p>
          <a:p>
            <a:pPr marL="0" indent="0">
              <a:buNone/>
            </a:pPr>
            <a:r>
              <a:rPr lang="en-GB" dirty="0"/>
              <a:t>For each selected round, you will either receive an extra 2$ for the token won or you will lose 2$ for each token lost. Additionally, you will receive a fixed 10$ participation payment. </a:t>
            </a:r>
          </a:p>
          <a:p>
            <a:pPr marL="0" indent="0">
              <a:buNone/>
            </a:pPr>
            <a:endParaRPr lang="en-GB" dirty="0"/>
          </a:p>
          <a:p>
            <a:pPr marL="0" indent="0">
              <a:buNone/>
            </a:pPr>
            <a:r>
              <a:rPr lang="en-GB" dirty="0"/>
              <a:t>Therefore, if you are unlucky and you have lost a lot of tokens in that selected round, you will not receive any extra amount of money. </a:t>
            </a:r>
          </a:p>
          <a:p>
            <a:pPr marL="0" indent="0">
              <a:buNone/>
            </a:pPr>
            <a:endParaRPr lang="en-GB" dirty="0"/>
          </a:p>
          <a:p>
            <a:pPr marL="0" indent="0">
              <a:buNone/>
            </a:pPr>
            <a:r>
              <a:rPr lang="en-GB" dirty="0"/>
              <a:t>To prevent that, try to not get caught by the robber.  </a:t>
            </a:r>
          </a:p>
        </p:txBody>
      </p:sp>
    </p:spTree>
    <p:extLst>
      <p:ext uri="{BB962C8B-B14F-4D97-AF65-F5344CB8AC3E}">
        <p14:creationId xmlns:p14="http://schemas.microsoft.com/office/powerpoint/2010/main" val="2619547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p:txBody>
          <a:bodyPr>
            <a:normAutofit/>
          </a:bodyPr>
          <a:lstStyle/>
          <a:p>
            <a:pPr marL="0" indent="0">
              <a:buNone/>
            </a:pPr>
            <a:r>
              <a:rPr lang="en-GB" dirty="0"/>
              <a:t>You will now be subject to a short comprehension test. </a:t>
            </a:r>
          </a:p>
          <a:p>
            <a:pPr marL="0" indent="0">
              <a:buNone/>
            </a:pPr>
            <a:endParaRPr lang="en-GB" dirty="0"/>
          </a:p>
          <a:p>
            <a:pPr marL="0" indent="0">
              <a:buNone/>
            </a:pPr>
            <a:r>
              <a:rPr lang="en-GB" dirty="0"/>
              <a:t>Click next to start.</a:t>
            </a:r>
          </a:p>
        </p:txBody>
      </p:sp>
    </p:spTree>
    <p:extLst>
      <p:ext uri="{BB962C8B-B14F-4D97-AF65-F5344CB8AC3E}">
        <p14:creationId xmlns:p14="http://schemas.microsoft.com/office/powerpoint/2010/main" val="1788560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37FC2-93E3-4DAE-8C78-37B3EDADA5E5}"/>
              </a:ext>
            </a:extLst>
          </p:cNvPr>
          <p:cNvSpPr>
            <a:spLocks noGrp="1"/>
          </p:cNvSpPr>
          <p:nvPr>
            <p:ph type="title"/>
          </p:nvPr>
        </p:nvSpPr>
        <p:spPr/>
        <p:txBody>
          <a:bodyPr>
            <a:normAutofit/>
          </a:bodyPr>
          <a:lstStyle/>
          <a:p>
            <a:r>
              <a:rPr lang="en-GB" sz="4000" dirty="0"/>
              <a:t>Level 1 </a:t>
            </a:r>
          </a:p>
        </p:txBody>
      </p:sp>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38200" y="1825625"/>
            <a:ext cx="11226800" cy="4351338"/>
          </a:xfrm>
        </p:spPr>
        <p:txBody>
          <a:bodyPr>
            <a:normAutofit/>
          </a:bodyPr>
          <a:lstStyle/>
          <a:p>
            <a:pPr marL="0" indent="0">
              <a:buNone/>
            </a:pPr>
            <a:endParaRPr lang="en-GB" dirty="0"/>
          </a:p>
          <a:p>
            <a:pPr marL="0" indent="0">
              <a:buNone/>
            </a:pPr>
            <a:r>
              <a:rPr lang="en-GB" dirty="0"/>
              <a:t>You will be playing an easy computer game. </a:t>
            </a:r>
          </a:p>
          <a:p>
            <a:pPr marL="0" indent="0">
              <a:buNone/>
            </a:pPr>
            <a:endParaRPr lang="en-GB" dirty="0"/>
          </a:p>
          <a:p>
            <a:pPr marL="0" indent="0">
              <a:buNone/>
            </a:pPr>
            <a:r>
              <a:rPr lang="en-GB" dirty="0"/>
              <a:t>Your task is to collect as many tokens as possible, and to avoid losing them. </a:t>
            </a:r>
          </a:p>
          <a:p>
            <a:endParaRPr lang="en-GB" dirty="0"/>
          </a:p>
          <a:p>
            <a:pPr marL="0" indent="0">
              <a:buNone/>
            </a:pPr>
            <a:r>
              <a:rPr lang="en-GB" sz="2800" dirty="0"/>
              <a:t>Please read the following instructions carefully.</a:t>
            </a:r>
            <a:endParaRPr lang="en-GB" dirty="0"/>
          </a:p>
          <a:p>
            <a:pPr marL="0" indent="0">
              <a:buNone/>
            </a:pPr>
            <a:endParaRPr lang="en-GB" dirty="0"/>
          </a:p>
        </p:txBody>
      </p:sp>
    </p:spTree>
    <p:extLst>
      <p:ext uri="{BB962C8B-B14F-4D97-AF65-F5344CB8AC3E}">
        <p14:creationId xmlns:p14="http://schemas.microsoft.com/office/powerpoint/2010/main" val="4000294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38200" y="7452"/>
            <a:ext cx="11163300" cy="4351338"/>
          </a:xfrm>
        </p:spPr>
        <p:txBody>
          <a:bodyPr>
            <a:normAutofit/>
          </a:bodyPr>
          <a:lstStyle/>
          <a:p>
            <a:pPr marL="0" indent="0">
              <a:buNone/>
            </a:pPr>
            <a:endParaRPr lang="en-GB" dirty="0"/>
          </a:p>
          <a:p>
            <a:pPr marL="0" indent="0">
              <a:buNone/>
            </a:pPr>
            <a:r>
              <a:rPr lang="en-GB" dirty="0"/>
              <a:t>In each round, you will see a playing board with 4 fields. </a:t>
            </a:r>
          </a:p>
          <a:p>
            <a:pPr marL="0" indent="0">
              <a:buNone/>
            </a:pPr>
            <a:r>
              <a:rPr lang="en-GB" dirty="0"/>
              <a:t>	</a:t>
            </a:r>
          </a:p>
          <a:p>
            <a:pPr marL="0" indent="0">
              <a:buNone/>
            </a:pPr>
            <a:r>
              <a:rPr lang="en-GB" dirty="0"/>
              <a:t>	You are the green triangle at the bottom. </a:t>
            </a:r>
          </a:p>
          <a:p>
            <a:pPr marL="0" indent="0">
              <a:buNone/>
            </a:pPr>
            <a:endParaRPr lang="en-GB" dirty="0"/>
          </a:p>
          <a:p>
            <a:pPr marL="0" indent="0">
              <a:buNone/>
            </a:pPr>
            <a:r>
              <a:rPr lang="en-GB" dirty="0"/>
              <a:t>	In front </a:t>
            </a:r>
            <a:r>
              <a:rPr lang="en-GB"/>
              <a:t>of you </a:t>
            </a:r>
            <a:r>
              <a:rPr lang="en-GB" dirty="0"/>
              <a:t>sits a sleeping "robber".</a:t>
            </a:r>
          </a:p>
          <a:p>
            <a:pPr marL="0" indent="0">
              <a:buNone/>
            </a:pPr>
            <a:endParaRPr lang="en-GB" dirty="0"/>
          </a:p>
          <a:p>
            <a:pPr marL="0" indent="0">
              <a:buNone/>
            </a:pPr>
            <a:r>
              <a:rPr lang="en-GB" dirty="0"/>
              <a:t>	You are in a dark </a:t>
            </a:r>
            <a:r>
              <a:rPr lang="en-GB" dirty="0" err="1"/>
              <a:t>gray</a:t>
            </a:r>
            <a:r>
              <a:rPr lang="en-GB" dirty="0"/>
              <a:t> "safe square" which the robber cannot access.</a:t>
            </a:r>
          </a:p>
        </p:txBody>
      </p:sp>
      <p:pic>
        <p:nvPicPr>
          <p:cNvPr id="5" name="Picture 4" descr="Shape&#10;&#10;Description automatically generated">
            <a:extLst>
              <a:ext uri="{FF2B5EF4-FFF2-40B4-BE49-F238E27FC236}">
                <a16:creationId xmlns:a16="http://schemas.microsoft.com/office/drawing/2014/main" id="{A0505EFE-05E4-41F6-9689-31E5ED07D77D}"/>
              </a:ext>
            </a:extLst>
          </p:cNvPr>
          <p:cNvPicPr>
            <a:picLocks noChangeAspect="1"/>
          </p:cNvPicPr>
          <p:nvPr/>
        </p:nvPicPr>
        <p:blipFill rotWithShape="1">
          <a:blip r:embed="rId3">
            <a:extLst>
              <a:ext uri="{28A0092B-C50C-407E-A947-70E740481C1C}">
                <a14:useLocalDpi xmlns:a14="http://schemas.microsoft.com/office/drawing/2010/main" val="0"/>
              </a:ext>
            </a:extLst>
          </a:blip>
          <a:srcRect l="39657" r="5415"/>
          <a:stretch/>
        </p:blipFill>
        <p:spPr>
          <a:xfrm>
            <a:off x="5169093" y="4431355"/>
            <a:ext cx="1853815" cy="1800000"/>
          </a:xfrm>
          <a:prstGeom prst="rect">
            <a:avLst/>
          </a:prstGeom>
        </p:spPr>
      </p:pic>
    </p:spTree>
    <p:extLst>
      <p:ext uri="{BB962C8B-B14F-4D97-AF65-F5344CB8AC3E}">
        <p14:creationId xmlns:p14="http://schemas.microsoft.com/office/powerpoint/2010/main" val="1281502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27566" y="7452"/>
            <a:ext cx="11364433" cy="4351338"/>
          </a:xfrm>
        </p:spPr>
        <p:txBody>
          <a:bodyPr>
            <a:normAutofit/>
          </a:bodyPr>
          <a:lstStyle/>
          <a:p>
            <a:pPr marL="0" indent="0">
              <a:buNone/>
            </a:pPr>
            <a:endParaRPr lang="en-GB" sz="3200" dirty="0"/>
          </a:p>
          <a:p>
            <a:pPr marL="0" indent="0">
              <a:buNone/>
            </a:pPr>
            <a:r>
              <a:rPr lang="en-GB" dirty="0"/>
              <a:t>There are 3 different types of robbers in this game. </a:t>
            </a:r>
          </a:p>
          <a:p>
            <a:pPr marL="0" indent="0">
              <a:buNone/>
            </a:pPr>
            <a:endParaRPr lang="en-GB" dirty="0"/>
          </a:p>
          <a:p>
            <a:pPr marL="0" indent="0">
              <a:buNone/>
            </a:pPr>
            <a:r>
              <a:rPr lang="en-GB" dirty="0"/>
              <a:t>They are all </a:t>
            </a:r>
            <a:r>
              <a:rPr lang="en-GB" dirty="0" err="1"/>
              <a:t>gray</a:t>
            </a:r>
            <a:r>
              <a:rPr lang="en-GB" dirty="0"/>
              <a:t> - but the </a:t>
            </a:r>
            <a:r>
              <a:rPr lang="en-GB" dirty="0" err="1"/>
              <a:t>color</a:t>
            </a:r>
            <a:r>
              <a:rPr lang="en-GB" dirty="0"/>
              <a:t> of the frame is different : </a:t>
            </a:r>
            <a:r>
              <a:rPr lang="en-GB" b="1" dirty="0"/>
              <a:t>yellow</a:t>
            </a:r>
            <a:r>
              <a:rPr lang="en-GB" dirty="0"/>
              <a:t>, </a:t>
            </a:r>
            <a:r>
              <a:rPr lang="en-GB" b="1" dirty="0"/>
              <a:t>purple</a:t>
            </a:r>
            <a:r>
              <a:rPr lang="en-GB" dirty="0"/>
              <a:t> or </a:t>
            </a:r>
            <a:r>
              <a:rPr lang="en-GB" b="1" dirty="0"/>
              <a:t>cyan-blue</a:t>
            </a:r>
            <a:r>
              <a:rPr lang="en-GB" dirty="0"/>
              <a:t> (like here). </a:t>
            </a:r>
          </a:p>
          <a:p>
            <a:pPr marL="0" indent="0">
              <a:buNone/>
            </a:pPr>
            <a:endParaRPr lang="en-GB" dirty="0"/>
          </a:p>
          <a:p>
            <a:pPr marL="0" indent="0">
              <a:buNone/>
            </a:pPr>
            <a:r>
              <a:rPr lang="en-GB" dirty="0"/>
              <a:t>These robbers are differently dangerous. It is important  that you learn </a:t>
            </a:r>
            <a:r>
              <a:rPr lang="en-GB" b="1" dirty="0"/>
              <a:t>how the robbers differ from each other </a:t>
            </a:r>
            <a:r>
              <a:rPr lang="en-GB" dirty="0"/>
              <a:t>- and that you adapt your strategy to it. </a:t>
            </a:r>
          </a:p>
        </p:txBody>
      </p:sp>
      <p:pic>
        <p:nvPicPr>
          <p:cNvPr id="5" name="Picture 4" descr="Shape&#10;&#10;Description automatically generated">
            <a:extLst>
              <a:ext uri="{FF2B5EF4-FFF2-40B4-BE49-F238E27FC236}">
                <a16:creationId xmlns:a16="http://schemas.microsoft.com/office/drawing/2014/main" id="{A0505EFE-05E4-41F6-9689-31E5ED07D77D}"/>
              </a:ext>
            </a:extLst>
          </p:cNvPr>
          <p:cNvPicPr>
            <a:picLocks noChangeAspect="1"/>
          </p:cNvPicPr>
          <p:nvPr/>
        </p:nvPicPr>
        <p:blipFill rotWithShape="1">
          <a:blip r:embed="rId3">
            <a:extLst>
              <a:ext uri="{28A0092B-C50C-407E-A947-70E740481C1C}">
                <a14:useLocalDpi xmlns:a14="http://schemas.microsoft.com/office/drawing/2010/main" val="0"/>
              </a:ext>
            </a:extLst>
          </a:blip>
          <a:srcRect l="39657" r="5415"/>
          <a:stretch/>
        </p:blipFill>
        <p:spPr>
          <a:xfrm>
            <a:off x="5169094" y="4314394"/>
            <a:ext cx="1853813" cy="1800000"/>
          </a:xfrm>
          <a:prstGeom prst="rect">
            <a:avLst/>
          </a:prstGeom>
        </p:spPr>
      </p:pic>
    </p:spTree>
    <p:extLst>
      <p:ext uri="{BB962C8B-B14F-4D97-AF65-F5344CB8AC3E}">
        <p14:creationId xmlns:p14="http://schemas.microsoft.com/office/powerpoint/2010/main" val="2164737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38200" y="-82493"/>
            <a:ext cx="11353800" cy="5574636"/>
          </a:xfrm>
        </p:spPr>
        <p:txBody>
          <a:bodyPr>
            <a:normAutofit/>
          </a:bodyPr>
          <a:lstStyle/>
          <a:p>
            <a:pPr marL="0" indent="0">
              <a:buNone/>
            </a:pPr>
            <a:endParaRPr lang="en-GB" dirty="0"/>
          </a:p>
          <a:p>
            <a:pPr marL="0" indent="0">
              <a:buNone/>
            </a:pPr>
            <a:r>
              <a:rPr lang="en-GB" dirty="0"/>
              <a:t>Below the playing board you can see how many tokens you could lose each round. </a:t>
            </a:r>
          </a:p>
          <a:p>
            <a:pPr marL="0" indent="0">
              <a:buNone/>
            </a:pPr>
            <a:endParaRPr lang="en-GB" dirty="0"/>
          </a:p>
          <a:p>
            <a:pPr marL="0" indent="0">
              <a:buNone/>
            </a:pPr>
            <a:r>
              <a:rPr lang="en-GB" dirty="0"/>
              <a:t>In the following picture, for example, you see a yellow robber from which you could lose two tokens if you get caught. </a:t>
            </a:r>
          </a:p>
        </p:txBody>
      </p:sp>
      <p:pic>
        <p:nvPicPr>
          <p:cNvPr id="6" name="Picture 5" descr="Shape&#10;&#10;Description automatically generated">
            <a:extLst>
              <a:ext uri="{FF2B5EF4-FFF2-40B4-BE49-F238E27FC236}">
                <a16:creationId xmlns:a16="http://schemas.microsoft.com/office/drawing/2014/main" id="{869387A5-71D4-40DA-B118-1EBD87D32A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6800" y="3165954"/>
            <a:ext cx="4838400" cy="3024000"/>
          </a:xfrm>
          <a:prstGeom prst="rect">
            <a:avLst/>
          </a:prstGeom>
        </p:spPr>
      </p:pic>
    </p:spTree>
    <p:extLst>
      <p:ext uri="{BB962C8B-B14F-4D97-AF65-F5344CB8AC3E}">
        <p14:creationId xmlns:p14="http://schemas.microsoft.com/office/powerpoint/2010/main" val="3667272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38200" y="-82493"/>
            <a:ext cx="11353800" cy="5574636"/>
          </a:xfrm>
        </p:spPr>
        <p:txBody>
          <a:bodyPr>
            <a:normAutofit/>
          </a:bodyPr>
          <a:lstStyle/>
          <a:p>
            <a:pPr marL="0" indent="0">
              <a:buNone/>
            </a:pPr>
            <a:endParaRPr lang="en-GB" dirty="0"/>
          </a:p>
          <a:p>
            <a:pPr marL="0" indent="0">
              <a:buNone/>
            </a:pPr>
            <a:endParaRPr lang="en-GB" dirty="0"/>
          </a:p>
          <a:p>
            <a:pPr marL="0" indent="0">
              <a:buNone/>
            </a:pPr>
            <a:endParaRPr lang="en-GB" dirty="0"/>
          </a:p>
          <a:p>
            <a:pPr marL="0" indent="0">
              <a:buNone/>
            </a:pPr>
            <a:r>
              <a:rPr lang="en-GB" dirty="0"/>
              <a:t>Here you could lose one token from a purple robber.</a:t>
            </a:r>
          </a:p>
        </p:txBody>
      </p:sp>
      <p:pic>
        <p:nvPicPr>
          <p:cNvPr id="6" name="Picture 5" descr="Shape&#10;&#10;Description automatically generated">
            <a:extLst>
              <a:ext uri="{FF2B5EF4-FFF2-40B4-BE49-F238E27FC236}">
                <a16:creationId xmlns:a16="http://schemas.microsoft.com/office/drawing/2014/main" id="{869387A5-71D4-40DA-B118-1EBD87D32A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6800" y="3165954"/>
            <a:ext cx="4838400" cy="3024000"/>
          </a:xfrm>
          <a:prstGeom prst="rect">
            <a:avLst/>
          </a:prstGeom>
        </p:spPr>
      </p:pic>
      <p:pic>
        <p:nvPicPr>
          <p:cNvPr id="4" name="Picture 3" descr="Shape&#10;&#10;Description automatically generated">
            <a:extLst>
              <a:ext uri="{FF2B5EF4-FFF2-40B4-BE49-F238E27FC236}">
                <a16:creationId xmlns:a16="http://schemas.microsoft.com/office/drawing/2014/main" id="{DDE3E8C2-A8BE-4F30-A964-0D38F7575B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6800" y="3165954"/>
            <a:ext cx="4838400" cy="3024000"/>
          </a:xfrm>
          <a:prstGeom prst="rect">
            <a:avLst/>
          </a:prstGeom>
        </p:spPr>
      </p:pic>
    </p:spTree>
    <p:extLst>
      <p:ext uri="{BB962C8B-B14F-4D97-AF65-F5344CB8AC3E}">
        <p14:creationId xmlns:p14="http://schemas.microsoft.com/office/powerpoint/2010/main" val="3826440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38200" y="7448"/>
            <a:ext cx="11353800" cy="5574636"/>
          </a:xfrm>
        </p:spPr>
        <p:txBody>
          <a:bodyPr>
            <a:normAutofit/>
          </a:bodyPr>
          <a:lstStyle/>
          <a:p>
            <a:pPr marL="0" indent="0">
              <a:buNone/>
            </a:pPr>
            <a:endParaRPr lang="en-GB" dirty="0"/>
          </a:p>
          <a:p>
            <a:pPr marL="0" indent="0">
              <a:buNone/>
            </a:pPr>
            <a:r>
              <a:rPr lang="en-GB" dirty="0"/>
              <a:t>From time to time, yellow tokens pop up in the left or right empty squares. </a:t>
            </a:r>
          </a:p>
          <a:p>
            <a:pPr marL="0" indent="0">
              <a:buNone/>
            </a:pPr>
            <a:endParaRPr lang="en-GB" dirty="0"/>
          </a:p>
          <a:p>
            <a:pPr marL="0" indent="0">
              <a:buNone/>
            </a:pPr>
            <a:r>
              <a:rPr lang="en-GB" dirty="0"/>
              <a:t>Each token will disappear after some time. </a:t>
            </a:r>
          </a:p>
          <a:p>
            <a:pPr marL="0" indent="0">
              <a:buNone/>
            </a:pPr>
            <a:endParaRPr lang="en-GB" dirty="0"/>
          </a:p>
          <a:p>
            <a:pPr marL="0" indent="0">
              <a:buNone/>
            </a:pPr>
            <a:r>
              <a:rPr lang="en-GB" dirty="0"/>
              <a:t>To collect the token, move to the token’s square and back onto the safe square by pressing the </a:t>
            </a:r>
            <a:r>
              <a:rPr lang="en-GB" b="1" dirty="0"/>
              <a:t>arrow keys of your keyboard</a:t>
            </a:r>
            <a:r>
              <a:rPr lang="en-GB" dirty="0"/>
              <a:t> (right/left). </a:t>
            </a:r>
          </a:p>
          <a:p>
            <a:pPr marL="0" indent="0">
              <a:buNone/>
            </a:pPr>
            <a:endParaRPr lang="en-GB" dirty="0"/>
          </a:p>
          <a:p>
            <a:pPr marL="0" indent="0">
              <a:buNone/>
            </a:pPr>
            <a:r>
              <a:rPr lang="en-GB" dirty="0"/>
              <a:t>You can only move left and right, and cannot reach the field where the robber sleeps.</a:t>
            </a:r>
          </a:p>
        </p:txBody>
      </p:sp>
      <p:pic>
        <p:nvPicPr>
          <p:cNvPr id="4" name="Picture 2" descr="Computer Keyboard Arrow Keys PNG, Clipart, Area, Arrow, Arrow Icon, Brand,  Button Free PNG Download">
            <a:extLst>
              <a:ext uri="{FF2B5EF4-FFF2-40B4-BE49-F238E27FC236}">
                <a16:creationId xmlns:a16="http://schemas.microsoft.com/office/drawing/2014/main" id="{3A1839C9-66B8-40CB-B4BE-DE78505701A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529" b="96782" l="7418" r="89973">
                        <a14:foregroundMark x1="44780" y1="18391" x2="52885" y2="27816"/>
                        <a14:foregroundMark x1="52885" y1="27816" x2="58516" y2="20460"/>
                        <a14:foregroundMark x1="58516" y1="20460" x2="50137" y2="10805"/>
                        <a14:foregroundMark x1="50137" y1="10805" x2="42170" y2="9655"/>
                        <a14:foregroundMark x1="42170" y1="9655" x2="41209" y2="21609"/>
                        <a14:foregroundMark x1="41209" y1="21609" x2="44780" y2="31724"/>
                        <a14:foregroundMark x1="44780" y1="31724" x2="44780" y2="31724"/>
                        <a14:foregroundMark x1="40797" y1="2529" x2="62912" y2="5287"/>
                        <a14:foregroundMark x1="18681" y1="66667" x2="17170" y2="85057"/>
                        <a14:foregroundMark x1="17170" y1="85057" x2="26648" y2="84828"/>
                        <a14:foregroundMark x1="26648" y1="84828" x2="23901" y2="68966"/>
                        <a14:foregroundMark x1="23901" y1="68966" x2="18544" y2="60920"/>
                        <a14:foregroundMark x1="18544" y1="60920" x2="11264" y2="63218"/>
                        <a14:foregroundMark x1="11264" y1="63218" x2="11264" y2="63678"/>
                        <a14:foregroundMark x1="47390" y1="60920" x2="47115" y2="72874"/>
                        <a14:foregroundMark x1="47115" y1="72874" x2="49313" y2="85517"/>
                        <a14:foregroundMark x1="49313" y1="85517" x2="54121" y2="75172"/>
                        <a14:foregroundMark x1="54121" y1="75172" x2="50412" y2="67586"/>
                        <a14:foregroundMark x1="79258" y1="65747" x2="77198" y2="77701"/>
                        <a14:foregroundMark x1="77198" y1="77701" x2="83516" y2="72644"/>
                        <a14:foregroundMark x1="83516" y1="72644" x2="78022" y2="64828"/>
                        <a14:foregroundMark x1="78022" y1="64828" x2="78022" y2="64828"/>
                        <a14:foregroundMark x1="75412" y1="58161" x2="71978" y2="71494"/>
                        <a14:foregroundMark x1="71978" y1="71494" x2="73764" y2="82759"/>
                        <a14:foregroundMark x1="73764" y1="82759" x2="82418" y2="84368"/>
                        <a14:foregroundMark x1="82418" y1="84368" x2="84478" y2="71494"/>
                        <a14:foregroundMark x1="84478" y1="71494" x2="73901" y2="65517"/>
                        <a14:foregroundMark x1="48077" y1="62069" x2="43132" y2="73103"/>
                        <a14:foregroundMark x1="43132" y1="73103" x2="49451" y2="82299"/>
                        <a14:foregroundMark x1="49451" y1="82299" x2="57005" y2="77011"/>
                        <a14:foregroundMark x1="57005" y1="77011" x2="52610" y2="62299"/>
                        <a14:foregroundMark x1="52610" y1="62299" x2="49038" y2="58851"/>
                        <a14:foregroundMark x1="71016" y1="96092" x2="79808" y2="96092"/>
                        <a14:foregroundMark x1="79808" y1="96092" x2="86538" y2="95402"/>
                        <a14:foregroundMark x1="38736" y1="96552" x2="54396" y2="97011"/>
                        <a14:foregroundMark x1="31731" y1="94713" x2="31731" y2="94713"/>
                        <a14:foregroundMark x1="40934" y1="44598" x2="40934" y2="44598"/>
                        <a14:foregroundMark x1="48764" y1="44598" x2="48764" y2="44598"/>
                        <a14:foregroundMark x1="87225" y1="52184" x2="87225" y2="52184"/>
                        <a14:foregroundMark x1="83516" y1="52184" x2="83516" y2="52184"/>
                        <a14:foregroundMark x1="77198" y1="51724" x2="77198" y2="51724"/>
                        <a14:foregroundMark x1="75412" y1="51954" x2="75412" y2="51954"/>
                        <a14:foregroundMark x1="23764" y1="51724" x2="23764" y2="51724"/>
                        <a14:foregroundMark x1="20467" y1="51724" x2="20467" y2="51724"/>
                        <a14:foregroundMark x1="16346" y1="52184" x2="16346" y2="52184"/>
                        <a14:foregroundMark x1="14423" y1="51954" x2="14423" y2="51954"/>
                        <a14:foregroundMark x1="11126" y1="52184" x2="11126" y2="52184"/>
                        <a14:foregroundMark x1="9753" y1="53103" x2="9753" y2="53103"/>
                        <a14:foregroundMark x1="8654" y1="54713" x2="8654" y2="54713"/>
                        <a14:foregroundMark x1="45879" y1="51724" x2="45879" y2="51724"/>
                        <a14:foregroundMark x1="43956" y1="51724" x2="43956" y2="51724"/>
                        <a14:foregroundMark x1="50137" y1="52644" x2="50137" y2="52644"/>
                        <a14:foregroundMark x1="48352" y1="51724" x2="48352" y2="51724"/>
                        <a14:foregroundMark x1="53984" y1="51724" x2="53984" y2="51724"/>
                        <a14:foregroundMark x1="57692" y1="51954" x2="57692" y2="51954"/>
                        <a14:foregroundMark x1="72390" y1="52414" x2="72390" y2="52414"/>
                        <a14:foregroundMark x1="41758" y1="52184" x2="41758" y2="52184"/>
                        <a14:foregroundMark x1="7830" y1="57471" x2="7830" y2="57471"/>
                        <a14:foregroundMark x1="7555" y1="60460" x2="7555" y2="60460"/>
                        <a14:foregroundMark x1="7692" y1="79310" x2="7692" y2="79310"/>
                        <a14:foregroundMark x1="7830" y1="84368" x2="7830" y2="84368"/>
                        <a14:foregroundMark x1="7555" y1="84368" x2="7555" y2="84368"/>
                        <a14:foregroundMark x1="7418" y1="83448" x2="7418" y2="83448"/>
                        <a14:foregroundMark x1="7418" y1="80920" x2="7418" y2="80920"/>
                        <a14:foregroundMark x1="57967" y1="44138" x2="57967" y2="44138"/>
                        <a14:backgroundMark x1="23352" y1="23448" x2="32967" y2="41609"/>
                        <a14:backgroundMark x1="6868" y1="73793" x2="6868" y2="73793"/>
                        <a14:backgroundMark x1="6868" y1="70115" x2="6868" y2="70115"/>
                        <a14:backgroundMark x1="7005" y1="66667" x2="7005" y2="66667"/>
                        <a14:backgroundMark x1="7005" y1="62989" x2="7005" y2="62989"/>
                        <a14:backgroundMark x1="6731" y1="86437" x2="6731" y2="86437"/>
                        <a14:backgroundMark x1="7280" y1="83448" x2="7280" y2="83448"/>
                        <a14:backgroundMark x1="7280" y1="80690" x2="7280" y2="80690"/>
                        <a14:backgroundMark x1="10852" y1="98851" x2="10852" y2="98851"/>
                        <a14:backgroundMark x1="15797" y1="99540" x2="15797" y2="99540"/>
                        <a14:backgroundMark x1="19780" y1="99540" x2="19780" y2="99540"/>
                        <a14:backgroundMark x1="24863" y1="99310" x2="24863" y2="99310"/>
                        <a14:backgroundMark x1="23764" y1="99080" x2="23764" y2="99080"/>
                        <a14:backgroundMark x1="28022" y1="99540" x2="28022" y2="99540"/>
                        <a14:backgroundMark x1="73764" y1="98851" x2="73764" y2="98851"/>
                        <a14:backgroundMark x1="77335" y1="98621" x2="77335" y2="98621"/>
                        <a14:backgroundMark x1="81319" y1="99080" x2="81319" y2="99080"/>
                        <a14:backgroundMark x1="85577" y1="99080" x2="85577" y2="99080"/>
                        <a14:backgroundMark x1="44643" y1="99310" x2="44643" y2="99310"/>
                        <a14:backgroundMark x1="48077" y1="99310" x2="48077" y2="99310"/>
                        <a14:backgroundMark x1="52198" y1="99080" x2="52198" y2="99080"/>
                        <a14:backgroundMark x1="57005" y1="99080" x2="57005" y2="99080"/>
                      </a14:backgroundRemoval>
                    </a14:imgEffect>
                  </a14:imgLayer>
                </a14:imgProps>
              </a:ext>
              <a:ext uri="{28A0092B-C50C-407E-A947-70E740481C1C}">
                <a14:useLocalDpi xmlns:a14="http://schemas.microsoft.com/office/drawing/2010/main" val="0"/>
              </a:ext>
            </a:extLst>
          </a:blip>
          <a:srcRect/>
          <a:stretch>
            <a:fillRect/>
          </a:stretch>
        </p:blipFill>
        <p:spPr bwMode="auto">
          <a:xfrm>
            <a:off x="9545257" y="4603898"/>
            <a:ext cx="2162788" cy="1292325"/>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1B945AED-B82F-4899-8B41-3EA8F48F2995}"/>
              </a:ext>
            </a:extLst>
          </p:cNvPr>
          <p:cNvSpPr/>
          <p:nvPr/>
        </p:nvSpPr>
        <p:spPr>
          <a:xfrm>
            <a:off x="9462975" y="5082367"/>
            <a:ext cx="978196" cy="999461"/>
          </a:xfrm>
          <a:prstGeom prst="ellipse">
            <a:avLst/>
          </a:prstGeom>
          <a:noFill/>
          <a:ln w="57150">
            <a:solidFill>
              <a:srgbClr val="48F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D8CA4452-D801-43FF-BDF1-A46792BFE057}"/>
              </a:ext>
            </a:extLst>
          </p:cNvPr>
          <p:cNvSpPr/>
          <p:nvPr/>
        </p:nvSpPr>
        <p:spPr>
          <a:xfrm>
            <a:off x="10812131" y="5082366"/>
            <a:ext cx="978196" cy="999461"/>
          </a:xfrm>
          <a:prstGeom prst="ellipse">
            <a:avLst/>
          </a:prstGeom>
          <a:noFill/>
          <a:ln w="57150">
            <a:solidFill>
              <a:srgbClr val="48F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59137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38200" y="7448"/>
            <a:ext cx="11353800" cy="5574636"/>
          </a:xfrm>
        </p:spPr>
        <p:txBody>
          <a:bodyPr>
            <a:normAutofit/>
          </a:bodyPr>
          <a:lstStyle/>
          <a:p>
            <a:pPr marL="0" indent="0">
              <a:buNone/>
            </a:pPr>
            <a:endParaRPr lang="en-GB" dirty="0"/>
          </a:p>
          <a:p>
            <a:pPr marL="0" indent="0">
              <a:buNone/>
            </a:pPr>
            <a:r>
              <a:rPr lang="en-GB" u="sng" dirty="0"/>
              <a:t>For example</a:t>
            </a:r>
            <a:r>
              <a:rPr lang="en-GB" dirty="0"/>
              <a:t>, a yellow token might pop up in the left empty squares. </a:t>
            </a:r>
          </a:p>
          <a:p>
            <a:pPr marL="0" indent="0">
              <a:buNone/>
            </a:pPr>
            <a:endParaRPr lang="en-GB" dirty="0"/>
          </a:p>
          <a:p>
            <a:pPr marL="0" indent="0">
              <a:buNone/>
            </a:pPr>
            <a:r>
              <a:rPr lang="en-GB" dirty="0"/>
              <a:t>If you decide to try to collect it, you need to press the left arrow key. </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Then to avoid the robber, you need to press the right arrow key to return to the safe place. </a:t>
            </a:r>
          </a:p>
        </p:txBody>
      </p:sp>
      <p:pic>
        <p:nvPicPr>
          <p:cNvPr id="7" name="Picture 2" descr="Computer Keyboard Arrow Keys PNG, Clipart, Area, Arrow, Arrow Icon, Brand,  Button Free PNG Download">
            <a:extLst>
              <a:ext uri="{FF2B5EF4-FFF2-40B4-BE49-F238E27FC236}">
                <a16:creationId xmlns:a16="http://schemas.microsoft.com/office/drawing/2014/main" id="{E92D461A-4C57-42F1-8274-72AE794A0EF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529" b="96782" l="7418" r="89973">
                        <a14:foregroundMark x1="44780" y1="18391" x2="52885" y2="27816"/>
                        <a14:foregroundMark x1="52885" y1="27816" x2="58516" y2="20460"/>
                        <a14:foregroundMark x1="58516" y1="20460" x2="50137" y2="10805"/>
                        <a14:foregroundMark x1="50137" y1="10805" x2="42170" y2="9655"/>
                        <a14:foregroundMark x1="42170" y1="9655" x2="41209" y2="21609"/>
                        <a14:foregroundMark x1="41209" y1="21609" x2="44780" y2="31724"/>
                        <a14:foregroundMark x1="44780" y1="31724" x2="44780" y2="31724"/>
                        <a14:foregroundMark x1="40797" y1="2529" x2="62912" y2="5287"/>
                        <a14:foregroundMark x1="18681" y1="66667" x2="17170" y2="85057"/>
                        <a14:foregroundMark x1="17170" y1="85057" x2="26648" y2="84828"/>
                        <a14:foregroundMark x1="26648" y1="84828" x2="23901" y2="68966"/>
                        <a14:foregroundMark x1="23901" y1="68966" x2="18544" y2="60920"/>
                        <a14:foregroundMark x1="18544" y1="60920" x2="11264" y2="63218"/>
                        <a14:foregroundMark x1="11264" y1="63218" x2="11264" y2="63678"/>
                        <a14:foregroundMark x1="47390" y1="60920" x2="47115" y2="72874"/>
                        <a14:foregroundMark x1="47115" y1="72874" x2="49313" y2="85517"/>
                        <a14:foregroundMark x1="49313" y1="85517" x2="54121" y2="75172"/>
                        <a14:foregroundMark x1="54121" y1="75172" x2="50412" y2="67586"/>
                        <a14:foregroundMark x1="79258" y1="65747" x2="77198" y2="77701"/>
                        <a14:foregroundMark x1="77198" y1="77701" x2="83516" y2="72644"/>
                        <a14:foregroundMark x1="83516" y1="72644" x2="78022" y2="64828"/>
                        <a14:foregroundMark x1="78022" y1="64828" x2="78022" y2="64828"/>
                        <a14:foregroundMark x1="75412" y1="58161" x2="71978" y2="71494"/>
                        <a14:foregroundMark x1="71978" y1="71494" x2="73764" y2="82759"/>
                        <a14:foregroundMark x1="73764" y1="82759" x2="82418" y2="84368"/>
                        <a14:foregroundMark x1="82418" y1="84368" x2="84478" y2="71494"/>
                        <a14:foregroundMark x1="84478" y1="71494" x2="73901" y2="65517"/>
                        <a14:foregroundMark x1="48077" y1="62069" x2="43132" y2="73103"/>
                        <a14:foregroundMark x1="43132" y1="73103" x2="49451" y2="82299"/>
                        <a14:foregroundMark x1="49451" y1="82299" x2="57005" y2="77011"/>
                        <a14:foregroundMark x1="57005" y1="77011" x2="52610" y2="62299"/>
                        <a14:foregroundMark x1="52610" y1="62299" x2="49038" y2="58851"/>
                        <a14:foregroundMark x1="71016" y1="96092" x2="79808" y2="96092"/>
                        <a14:foregroundMark x1="79808" y1="96092" x2="86538" y2="95402"/>
                        <a14:foregroundMark x1="38736" y1="96552" x2="54396" y2="97011"/>
                        <a14:foregroundMark x1="31731" y1="94713" x2="31731" y2="94713"/>
                        <a14:foregroundMark x1="40934" y1="44598" x2="40934" y2="44598"/>
                        <a14:foregroundMark x1="48764" y1="44598" x2="48764" y2="44598"/>
                        <a14:foregroundMark x1="87225" y1="52184" x2="87225" y2="52184"/>
                        <a14:foregroundMark x1="83516" y1="52184" x2="83516" y2="52184"/>
                        <a14:foregroundMark x1="77198" y1="51724" x2="77198" y2="51724"/>
                        <a14:foregroundMark x1="75412" y1="51954" x2="75412" y2="51954"/>
                        <a14:foregroundMark x1="23764" y1="51724" x2="23764" y2="51724"/>
                        <a14:foregroundMark x1="20467" y1="51724" x2="20467" y2="51724"/>
                        <a14:foregroundMark x1="16346" y1="52184" x2="16346" y2="52184"/>
                        <a14:foregroundMark x1="14423" y1="51954" x2="14423" y2="51954"/>
                        <a14:foregroundMark x1="11126" y1="52184" x2="11126" y2="52184"/>
                        <a14:foregroundMark x1="9753" y1="53103" x2="9753" y2="53103"/>
                        <a14:foregroundMark x1="8654" y1="54713" x2="8654" y2="54713"/>
                        <a14:foregroundMark x1="45879" y1="51724" x2="45879" y2="51724"/>
                        <a14:foregroundMark x1="43956" y1="51724" x2="43956" y2="51724"/>
                        <a14:foregroundMark x1="50137" y1="52644" x2="50137" y2="52644"/>
                        <a14:foregroundMark x1="48352" y1="51724" x2="48352" y2="51724"/>
                        <a14:foregroundMark x1="53984" y1="51724" x2="53984" y2="51724"/>
                        <a14:foregroundMark x1="57692" y1="51954" x2="57692" y2="51954"/>
                        <a14:foregroundMark x1="72390" y1="52414" x2="72390" y2="52414"/>
                        <a14:foregroundMark x1="41758" y1="52184" x2="41758" y2="52184"/>
                        <a14:foregroundMark x1="7830" y1="57471" x2="7830" y2="57471"/>
                        <a14:foregroundMark x1="7555" y1="60460" x2="7555" y2="60460"/>
                        <a14:foregroundMark x1="7692" y1="79310" x2="7692" y2="79310"/>
                        <a14:foregroundMark x1="7830" y1="84368" x2="7830" y2="84368"/>
                        <a14:foregroundMark x1="7555" y1="84368" x2="7555" y2="84368"/>
                        <a14:foregroundMark x1="7418" y1="83448" x2="7418" y2="83448"/>
                        <a14:foregroundMark x1="7418" y1="80920" x2="7418" y2="80920"/>
                        <a14:foregroundMark x1="57967" y1="44138" x2="57967" y2="44138"/>
                        <a14:backgroundMark x1="23352" y1="23448" x2="32967" y2="41609"/>
                        <a14:backgroundMark x1="6868" y1="73793" x2="6868" y2="73793"/>
                        <a14:backgroundMark x1="6868" y1="70115" x2="6868" y2="70115"/>
                        <a14:backgroundMark x1="7005" y1="66667" x2="7005" y2="66667"/>
                        <a14:backgroundMark x1="7005" y1="62989" x2="7005" y2="62989"/>
                        <a14:backgroundMark x1="6731" y1="86437" x2="6731" y2="86437"/>
                        <a14:backgroundMark x1="7280" y1="83448" x2="7280" y2="83448"/>
                        <a14:backgroundMark x1="7280" y1="80690" x2="7280" y2="80690"/>
                        <a14:backgroundMark x1="10852" y1="98851" x2="10852" y2="98851"/>
                        <a14:backgroundMark x1="15797" y1="99540" x2="15797" y2="99540"/>
                        <a14:backgroundMark x1="19780" y1="99540" x2="19780" y2="99540"/>
                        <a14:backgroundMark x1="24863" y1="99310" x2="24863" y2="99310"/>
                        <a14:backgroundMark x1="23764" y1="99080" x2="23764" y2="99080"/>
                        <a14:backgroundMark x1="28022" y1="99540" x2="28022" y2="99540"/>
                        <a14:backgroundMark x1="73764" y1="98851" x2="73764" y2="98851"/>
                        <a14:backgroundMark x1="77335" y1="98621" x2="77335" y2="98621"/>
                        <a14:backgroundMark x1="81319" y1="99080" x2="81319" y2="99080"/>
                        <a14:backgroundMark x1="85577" y1="99080" x2="85577" y2="99080"/>
                        <a14:backgroundMark x1="44643" y1="99310" x2="44643" y2="99310"/>
                        <a14:backgroundMark x1="48077" y1="99310" x2="48077" y2="99310"/>
                        <a14:backgroundMark x1="52198" y1="99080" x2="52198" y2="99080"/>
                        <a14:backgroundMark x1="57005" y1="99080" x2="57005" y2="99080"/>
                      </a14:backgroundRemoval>
                    </a14:imgEffect>
                  </a14:imgLayer>
                </a14:imgProps>
              </a:ext>
              <a:ext uri="{28A0092B-C50C-407E-A947-70E740481C1C}">
                <a14:useLocalDpi xmlns:a14="http://schemas.microsoft.com/office/drawing/2010/main" val="0"/>
              </a:ext>
            </a:extLst>
          </a:blip>
          <a:srcRect/>
          <a:stretch>
            <a:fillRect/>
          </a:stretch>
        </p:blipFill>
        <p:spPr bwMode="auto">
          <a:xfrm>
            <a:off x="4678848" y="2324826"/>
            <a:ext cx="2162788" cy="1292325"/>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id="{F8CE0104-00E5-4665-8796-DD878C093B14}"/>
              </a:ext>
            </a:extLst>
          </p:cNvPr>
          <p:cNvSpPr/>
          <p:nvPr/>
        </p:nvSpPr>
        <p:spPr>
          <a:xfrm>
            <a:off x="4596566" y="2803295"/>
            <a:ext cx="978196" cy="999461"/>
          </a:xfrm>
          <a:prstGeom prst="ellipse">
            <a:avLst/>
          </a:prstGeom>
          <a:noFill/>
          <a:ln w="57150">
            <a:solidFill>
              <a:srgbClr val="48F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2" descr="Computer Keyboard Arrow Keys PNG, Clipart, Area, Arrow, Arrow Icon, Brand,  Button Free PNG Download">
            <a:extLst>
              <a:ext uri="{FF2B5EF4-FFF2-40B4-BE49-F238E27FC236}">
                <a16:creationId xmlns:a16="http://schemas.microsoft.com/office/drawing/2014/main" id="{C27FA8DD-660E-4CF1-9113-105DB70E711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529" b="96782" l="7418" r="89973">
                        <a14:foregroundMark x1="44780" y1="18391" x2="52885" y2="27816"/>
                        <a14:foregroundMark x1="52885" y1="27816" x2="58516" y2="20460"/>
                        <a14:foregroundMark x1="58516" y1="20460" x2="50137" y2="10805"/>
                        <a14:foregroundMark x1="50137" y1="10805" x2="42170" y2="9655"/>
                        <a14:foregroundMark x1="42170" y1="9655" x2="41209" y2="21609"/>
                        <a14:foregroundMark x1="41209" y1="21609" x2="44780" y2="31724"/>
                        <a14:foregroundMark x1="44780" y1="31724" x2="44780" y2="31724"/>
                        <a14:foregroundMark x1="40797" y1="2529" x2="62912" y2="5287"/>
                        <a14:foregroundMark x1="18681" y1="66667" x2="17170" y2="85057"/>
                        <a14:foregroundMark x1="17170" y1="85057" x2="26648" y2="84828"/>
                        <a14:foregroundMark x1="26648" y1="84828" x2="23901" y2="68966"/>
                        <a14:foregroundMark x1="23901" y1="68966" x2="18544" y2="60920"/>
                        <a14:foregroundMark x1="18544" y1="60920" x2="11264" y2="63218"/>
                        <a14:foregroundMark x1="11264" y1="63218" x2="11264" y2="63678"/>
                        <a14:foregroundMark x1="47390" y1="60920" x2="47115" y2="72874"/>
                        <a14:foregroundMark x1="47115" y1="72874" x2="49313" y2="85517"/>
                        <a14:foregroundMark x1="49313" y1="85517" x2="54121" y2="75172"/>
                        <a14:foregroundMark x1="54121" y1="75172" x2="50412" y2="67586"/>
                        <a14:foregroundMark x1="79258" y1="65747" x2="77198" y2="77701"/>
                        <a14:foregroundMark x1="77198" y1="77701" x2="83516" y2="72644"/>
                        <a14:foregroundMark x1="83516" y1="72644" x2="78022" y2="64828"/>
                        <a14:foregroundMark x1="78022" y1="64828" x2="78022" y2="64828"/>
                        <a14:foregroundMark x1="75412" y1="58161" x2="71978" y2="71494"/>
                        <a14:foregroundMark x1="71978" y1="71494" x2="73764" y2="82759"/>
                        <a14:foregroundMark x1="73764" y1="82759" x2="82418" y2="84368"/>
                        <a14:foregroundMark x1="82418" y1="84368" x2="84478" y2="71494"/>
                        <a14:foregroundMark x1="84478" y1="71494" x2="73901" y2="65517"/>
                        <a14:foregroundMark x1="48077" y1="62069" x2="43132" y2="73103"/>
                        <a14:foregroundMark x1="43132" y1="73103" x2="49451" y2="82299"/>
                        <a14:foregroundMark x1="49451" y1="82299" x2="57005" y2="77011"/>
                        <a14:foregroundMark x1="57005" y1="77011" x2="52610" y2="62299"/>
                        <a14:foregroundMark x1="52610" y1="62299" x2="49038" y2="58851"/>
                        <a14:foregroundMark x1="71016" y1="96092" x2="79808" y2="96092"/>
                        <a14:foregroundMark x1="79808" y1="96092" x2="86538" y2="95402"/>
                        <a14:foregroundMark x1="38736" y1="96552" x2="54396" y2="97011"/>
                        <a14:foregroundMark x1="31731" y1="94713" x2="31731" y2="94713"/>
                        <a14:foregroundMark x1="40934" y1="44598" x2="40934" y2="44598"/>
                        <a14:foregroundMark x1="48764" y1="44598" x2="48764" y2="44598"/>
                        <a14:foregroundMark x1="87225" y1="52184" x2="87225" y2="52184"/>
                        <a14:foregroundMark x1="83516" y1="52184" x2="83516" y2="52184"/>
                        <a14:foregroundMark x1="77198" y1="51724" x2="77198" y2="51724"/>
                        <a14:foregroundMark x1="75412" y1="51954" x2="75412" y2="51954"/>
                        <a14:foregroundMark x1="23764" y1="51724" x2="23764" y2="51724"/>
                        <a14:foregroundMark x1="20467" y1="51724" x2="20467" y2="51724"/>
                        <a14:foregroundMark x1="16346" y1="52184" x2="16346" y2="52184"/>
                        <a14:foregroundMark x1="14423" y1="51954" x2="14423" y2="51954"/>
                        <a14:foregroundMark x1="11126" y1="52184" x2="11126" y2="52184"/>
                        <a14:foregroundMark x1="9753" y1="53103" x2="9753" y2="53103"/>
                        <a14:foregroundMark x1="8654" y1="54713" x2="8654" y2="54713"/>
                        <a14:foregroundMark x1="45879" y1="51724" x2="45879" y2="51724"/>
                        <a14:foregroundMark x1="43956" y1="51724" x2="43956" y2="51724"/>
                        <a14:foregroundMark x1="50137" y1="52644" x2="50137" y2="52644"/>
                        <a14:foregroundMark x1="48352" y1="51724" x2="48352" y2="51724"/>
                        <a14:foregroundMark x1="53984" y1="51724" x2="53984" y2="51724"/>
                        <a14:foregroundMark x1="57692" y1="51954" x2="57692" y2="51954"/>
                        <a14:foregroundMark x1="72390" y1="52414" x2="72390" y2="52414"/>
                        <a14:foregroundMark x1="41758" y1="52184" x2="41758" y2="52184"/>
                        <a14:foregroundMark x1="7830" y1="57471" x2="7830" y2="57471"/>
                        <a14:foregroundMark x1="7555" y1="60460" x2="7555" y2="60460"/>
                        <a14:foregroundMark x1="7692" y1="79310" x2="7692" y2="79310"/>
                        <a14:foregroundMark x1="7830" y1="84368" x2="7830" y2="84368"/>
                        <a14:foregroundMark x1="7555" y1="84368" x2="7555" y2="84368"/>
                        <a14:foregroundMark x1="7418" y1="83448" x2="7418" y2="83448"/>
                        <a14:foregroundMark x1="7418" y1="80920" x2="7418" y2="80920"/>
                        <a14:foregroundMark x1="57967" y1="44138" x2="57967" y2="44138"/>
                        <a14:backgroundMark x1="23352" y1="23448" x2="32967" y2="41609"/>
                        <a14:backgroundMark x1="6868" y1="73793" x2="6868" y2="73793"/>
                        <a14:backgroundMark x1="6868" y1="70115" x2="6868" y2="70115"/>
                        <a14:backgroundMark x1="7005" y1="66667" x2="7005" y2="66667"/>
                        <a14:backgroundMark x1="7005" y1="62989" x2="7005" y2="62989"/>
                        <a14:backgroundMark x1="6731" y1="86437" x2="6731" y2="86437"/>
                        <a14:backgroundMark x1="7280" y1="83448" x2="7280" y2="83448"/>
                        <a14:backgroundMark x1="7280" y1="80690" x2="7280" y2="80690"/>
                        <a14:backgroundMark x1="10852" y1="98851" x2="10852" y2="98851"/>
                        <a14:backgroundMark x1="15797" y1="99540" x2="15797" y2="99540"/>
                        <a14:backgroundMark x1="19780" y1="99540" x2="19780" y2="99540"/>
                        <a14:backgroundMark x1="24863" y1="99310" x2="24863" y2="99310"/>
                        <a14:backgroundMark x1="23764" y1="99080" x2="23764" y2="99080"/>
                        <a14:backgroundMark x1="28022" y1="99540" x2="28022" y2="99540"/>
                        <a14:backgroundMark x1="73764" y1="98851" x2="73764" y2="98851"/>
                        <a14:backgroundMark x1="77335" y1="98621" x2="77335" y2="98621"/>
                        <a14:backgroundMark x1="81319" y1="99080" x2="81319" y2="99080"/>
                        <a14:backgroundMark x1="85577" y1="99080" x2="85577" y2="99080"/>
                        <a14:backgroundMark x1="44643" y1="99310" x2="44643" y2="99310"/>
                        <a14:backgroundMark x1="48077" y1="99310" x2="48077" y2="99310"/>
                        <a14:backgroundMark x1="52198" y1="99080" x2="52198" y2="99080"/>
                        <a14:backgroundMark x1="57005" y1="99080" x2="57005" y2="99080"/>
                      </a14:backgroundRemoval>
                    </a14:imgEffect>
                  </a14:imgLayer>
                </a14:imgProps>
              </a:ext>
              <a:ext uri="{28A0092B-C50C-407E-A947-70E740481C1C}">
                <a14:useLocalDpi xmlns:a14="http://schemas.microsoft.com/office/drawing/2010/main" val="0"/>
              </a:ext>
            </a:extLst>
          </a:blip>
          <a:srcRect/>
          <a:stretch>
            <a:fillRect/>
          </a:stretch>
        </p:blipFill>
        <p:spPr bwMode="auto">
          <a:xfrm>
            <a:off x="4678848" y="5086620"/>
            <a:ext cx="2162788" cy="1292325"/>
          </a:xfrm>
          <a:prstGeom prst="rect">
            <a:avLst/>
          </a:prstGeom>
          <a:noFill/>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A0A20DFE-B163-4127-AAFC-95B57424A953}"/>
              </a:ext>
            </a:extLst>
          </p:cNvPr>
          <p:cNvSpPr/>
          <p:nvPr/>
        </p:nvSpPr>
        <p:spPr>
          <a:xfrm>
            <a:off x="5945722" y="5565088"/>
            <a:ext cx="978196" cy="999461"/>
          </a:xfrm>
          <a:prstGeom prst="ellipse">
            <a:avLst/>
          </a:prstGeom>
          <a:noFill/>
          <a:ln w="57150">
            <a:solidFill>
              <a:srgbClr val="48F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8481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38200" y="18082"/>
            <a:ext cx="11353800" cy="6839918"/>
          </a:xfrm>
        </p:spPr>
        <p:txBody>
          <a:bodyPr>
            <a:normAutofit/>
          </a:bodyPr>
          <a:lstStyle/>
          <a:p>
            <a:pPr marL="0" indent="0">
              <a:buNone/>
            </a:pPr>
            <a:endParaRPr lang="en-GB" dirty="0"/>
          </a:p>
          <a:p>
            <a:pPr marL="0" indent="0">
              <a:buNone/>
            </a:pPr>
            <a:r>
              <a:rPr lang="en-GB" dirty="0"/>
              <a:t>In the following picture, you see a round with the yellow robber when a token just appeared.</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Once you collected it, it appears on the top part of the playing board like here with a purple robber.</a:t>
            </a:r>
          </a:p>
        </p:txBody>
      </p:sp>
      <p:pic>
        <p:nvPicPr>
          <p:cNvPr id="4" name="Picture 3" descr="A picture containing text, queen, sign&#10;&#10;Description automatically generated">
            <a:extLst>
              <a:ext uri="{FF2B5EF4-FFF2-40B4-BE49-F238E27FC236}">
                <a16:creationId xmlns:a16="http://schemas.microsoft.com/office/drawing/2014/main" id="{43F22573-634A-4AD4-B172-63AE88B65502}"/>
              </a:ext>
            </a:extLst>
          </p:cNvPr>
          <p:cNvPicPr>
            <a:picLocks noChangeAspect="1"/>
          </p:cNvPicPr>
          <p:nvPr/>
        </p:nvPicPr>
        <p:blipFill rotWithShape="1">
          <a:blip r:embed="rId3">
            <a:extLst>
              <a:ext uri="{28A0092B-C50C-407E-A947-70E740481C1C}">
                <a14:useLocalDpi xmlns:a14="http://schemas.microsoft.com/office/drawing/2010/main" val="0"/>
              </a:ext>
            </a:extLst>
          </a:blip>
          <a:srcRect l="38464" r="5827"/>
          <a:stretch/>
        </p:blipFill>
        <p:spPr>
          <a:xfrm>
            <a:off x="5155906" y="1289001"/>
            <a:ext cx="1880189" cy="1800000"/>
          </a:xfrm>
          <a:prstGeom prst="rect">
            <a:avLst/>
          </a:prstGeom>
        </p:spPr>
      </p:pic>
      <p:pic>
        <p:nvPicPr>
          <p:cNvPr id="5" name="Picture 4" descr="Shape&#10;&#10;Description automatically generated">
            <a:extLst>
              <a:ext uri="{FF2B5EF4-FFF2-40B4-BE49-F238E27FC236}">
                <a16:creationId xmlns:a16="http://schemas.microsoft.com/office/drawing/2014/main" id="{344D93FA-118F-499C-8EED-AA29E2F34D28}"/>
              </a:ext>
            </a:extLst>
          </p:cNvPr>
          <p:cNvPicPr>
            <a:picLocks noChangeAspect="1"/>
          </p:cNvPicPr>
          <p:nvPr/>
        </p:nvPicPr>
        <p:blipFill rotWithShape="1">
          <a:blip r:embed="rId4">
            <a:extLst>
              <a:ext uri="{28A0092B-C50C-407E-A947-70E740481C1C}">
                <a14:useLocalDpi xmlns:a14="http://schemas.microsoft.com/office/drawing/2010/main" val="0"/>
              </a:ext>
            </a:extLst>
          </a:blip>
          <a:srcRect l="25751" t="12405" r="25578" b="6822"/>
          <a:stretch/>
        </p:blipFill>
        <p:spPr>
          <a:xfrm>
            <a:off x="4922729" y="927418"/>
            <a:ext cx="2354894" cy="2442576"/>
          </a:xfrm>
          <a:prstGeom prst="rect">
            <a:avLst/>
          </a:prstGeom>
        </p:spPr>
      </p:pic>
      <p:pic>
        <p:nvPicPr>
          <p:cNvPr id="8" name="Picture 7" descr="Shape&#10;&#10;Description automatically generated with medium confidence">
            <a:extLst>
              <a:ext uri="{FF2B5EF4-FFF2-40B4-BE49-F238E27FC236}">
                <a16:creationId xmlns:a16="http://schemas.microsoft.com/office/drawing/2014/main" id="{52233919-D058-4D3B-B73A-1ADE1787B0C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000" b="96000" l="10000" r="90000">
                        <a14:foregroundMark x1="27250" y1="5800" x2="77125" y2="11800"/>
                        <a14:foregroundMark x1="77125" y1="11800" x2="77250" y2="11600"/>
                        <a14:foregroundMark x1="23375" y1="89800" x2="79875" y2="81600"/>
                        <a14:foregroundMark x1="79875" y1="30200" x2="57125" y2="19800"/>
                        <a14:foregroundMark x1="57125" y1="19800" x2="47500" y2="26200"/>
                        <a14:foregroundMark x1="47500" y1="26200" x2="37500" y2="46800"/>
                        <a14:foregroundMark x1="37500" y1="46800" x2="35750" y2="64400"/>
                        <a14:foregroundMark x1="35750" y1="64400" x2="52375" y2="74200"/>
                        <a14:foregroundMark x1="52375" y1="74200" x2="64250" y2="66200"/>
                        <a14:foregroundMark x1="64250" y1="66200" x2="69125" y2="47800"/>
                        <a14:foregroundMark x1="69125" y1="47800" x2="68000" y2="29400"/>
                        <a14:foregroundMark x1="68000" y1="29400" x2="56500" y2="14800"/>
                        <a14:foregroundMark x1="56500" y1="14800" x2="56500" y2="14800"/>
                        <a14:foregroundMark x1="54000" y1="10000" x2="39500" y2="12600"/>
                        <a14:foregroundMark x1="39500" y1="12600" x2="25125" y2="30200"/>
                        <a14:foregroundMark x1="25125" y1="30200" x2="18250" y2="45400"/>
                        <a14:foregroundMark x1="18250" y1="45400" x2="27250" y2="71000"/>
                        <a14:foregroundMark x1="27250" y1="71000" x2="42250" y2="74800"/>
                        <a14:foregroundMark x1="42250" y1="74800" x2="67250" y2="67800"/>
                        <a14:foregroundMark x1="67250" y1="67800" x2="77875" y2="59000"/>
                        <a14:foregroundMark x1="77875" y1="59000" x2="76875" y2="38800"/>
                        <a14:foregroundMark x1="76875" y1="38800" x2="57500" y2="17800"/>
                        <a14:foregroundMark x1="57500" y1="17800" x2="42625" y2="10800"/>
                        <a14:foregroundMark x1="42625" y1="10800" x2="33000" y2="10400"/>
                        <a14:foregroundMark x1="56500" y1="42600" x2="56500" y2="42600"/>
                        <a14:foregroundMark x1="51125" y1="38600" x2="63625" y2="51800"/>
                        <a14:foregroundMark x1="63625" y1="51800" x2="77000" y2="47200"/>
                        <a14:foregroundMark x1="77000" y1="47200" x2="78375" y2="29400"/>
                        <a14:foregroundMark x1="78375" y1="29400" x2="66250" y2="30200"/>
                        <a14:foregroundMark x1="66250" y1="30200" x2="41125" y2="46200"/>
                        <a14:foregroundMark x1="41125" y1="46200" x2="53250" y2="44200"/>
                        <a14:foregroundMark x1="53250" y1="44200" x2="52625" y2="41400"/>
                        <a14:foregroundMark x1="31750" y1="23600" x2="76625" y2="12000"/>
                        <a14:foregroundMark x1="76625" y1="12000" x2="33000" y2="14400"/>
                        <a14:foregroundMark x1="33000" y1="14400" x2="47750" y2="13400"/>
                        <a14:foregroundMark x1="47750" y1="13400" x2="64750" y2="18200"/>
                        <a14:foregroundMark x1="64750" y1="18200" x2="21875" y2="44000"/>
                        <a14:foregroundMark x1="21875" y1="44000" x2="52000" y2="40800"/>
                        <a14:foregroundMark x1="52000" y1="40800" x2="37625" y2="55200"/>
                        <a14:foregroundMark x1="37625" y1="55200" x2="20375" y2="60800"/>
                        <a14:foregroundMark x1="20375" y1="60800" x2="37250" y2="60000"/>
                        <a14:foregroundMark x1="37250" y1="60000" x2="59500" y2="66800"/>
                        <a14:foregroundMark x1="59500" y1="66800" x2="45125" y2="82200"/>
                        <a14:foregroundMark x1="45125" y1="82200" x2="59000" y2="80800"/>
                        <a14:foregroundMark x1="59000" y1="80800" x2="74625" y2="81400"/>
                        <a14:foregroundMark x1="74625" y1="81400" x2="38750" y2="84000"/>
                        <a14:foregroundMark x1="38750" y1="84000" x2="24000" y2="82000"/>
                        <a14:foregroundMark x1="24000" y1="82000" x2="24750" y2="81200"/>
                        <a14:foregroundMark x1="35375" y1="81600" x2="67750" y2="81600"/>
                        <a14:foregroundMark x1="67750" y1="81600" x2="26625" y2="79600"/>
                        <a14:foregroundMark x1="26625" y1="79600" x2="81125" y2="66000"/>
                        <a14:foregroundMark x1="81125" y1="66000" x2="24250" y2="68400"/>
                        <a14:foregroundMark x1="24250" y1="68400" x2="97375" y2="54600"/>
                        <a14:foregroundMark x1="97375" y1="54600" x2="36625" y2="35000"/>
                        <a14:foregroundMark x1="36625" y1="35000" x2="53750" y2="28200"/>
                        <a14:foregroundMark x1="53750" y1="28200" x2="22750" y2="22200"/>
                        <a14:foregroundMark x1="22750" y1="22200" x2="49375" y2="13400"/>
                        <a14:foregroundMark x1="49375" y1="13400" x2="39000" y2="12400"/>
                        <a14:foregroundMark x1="39000" y1="12400" x2="49750" y2="4000"/>
                        <a14:foregroundMark x1="49750" y1="4000" x2="51625" y2="4600"/>
                        <a14:foregroundMark x1="48750" y1="56400" x2="48375" y2="40600"/>
                        <a14:foregroundMark x1="48375" y1="40600" x2="58875" y2="46800"/>
                        <a14:foregroundMark x1="52375" y1="51400" x2="48125" y2="68200"/>
                        <a14:foregroundMark x1="48125" y1="68200" x2="52125" y2="52400"/>
                        <a14:foregroundMark x1="52125" y1="52400" x2="51375" y2="49600"/>
                        <a14:foregroundMark x1="51375" y1="49600" x2="46500" y2="63400"/>
                        <a14:foregroundMark x1="46500" y1="63400" x2="46500" y2="63400"/>
                        <a14:foregroundMark x1="24750" y1="92800" x2="66750" y2="83600"/>
                        <a14:foregroundMark x1="66750" y1="83600" x2="74000" y2="94800"/>
                        <a14:foregroundMark x1="74000" y1="94800" x2="49625" y2="96000"/>
                        <a14:foregroundMark x1="49625" y1="96000" x2="46750" y2="85400"/>
                        <a14:backgroundMark x1="6375" y1="35200" x2="15500" y2="21400"/>
                        <a14:backgroundMark x1="15500" y1="21400" x2="17125" y2="5200"/>
                        <a14:backgroundMark x1="17125" y1="5200" x2="7500" y2="1200"/>
                        <a14:backgroundMark x1="7500" y1="1200" x2="4000" y2="1600"/>
                        <a14:backgroundMark x1="13875" y1="30600" x2="19125" y2="11400"/>
                        <a14:backgroundMark x1="19125" y1="11400" x2="18250" y2="2000"/>
                      </a14:backgroundRemoval>
                    </a14:imgEffect>
                  </a14:imgLayer>
                </a14:imgProps>
              </a:ext>
              <a:ext uri="{28A0092B-C50C-407E-A947-70E740481C1C}">
                <a14:useLocalDpi xmlns:a14="http://schemas.microsoft.com/office/drawing/2010/main" val="0"/>
              </a:ext>
            </a:extLst>
          </a:blip>
          <a:srcRect b="9471"/>
          <a:stretch/>
        </p:blipFill>
        <p:spPr>
          <a:xfrm>
            <a:off x="3676800" y="3908664"/>
            <a:ext cx="4838400" cy="2737573"/>
          </a:xfrm>
          <a:prstGeom prst="rect">
            <a:avLst/>
          </a:prstGeom>
        </p:spPr>
      </p:pic>
    </p:spTree>
    <p:extLst>
      <p:ext uri="{BB962C8B-B14F-4D97-AF65-F5344CB8AC3E}">
        <p14:creationId xmlns:p14="http://schemas.microsoft.com/office/powerpoint/2010/main" val="2048511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TotalTime>
  <Words>744</Words>
  <Application>Microsoft Office PowerPoint</Application>
  <PresentationFormat>Widescreen</PresentationFormat>
  <Paragraphs>110</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Welcome to the Approach Avoidance Game </vt:lpstr>
      <vt:lpstr>Level 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Juliana Sporrer</dc:creator>
  <cp:lastModifiedBy>Juliana Sporrer</cp:lastModifiedBy>
  <cp:revision>43</cp:revision>
  <dcterms:created xsi:type="dcterms:W3CDTF">2021-02-12T09:39:03Z</dcterms:created>
  <dcterms:modified xsi:type="dcterms:W3CDTF">2021-11-11T10:12:39Z</dcterms:modified>
</cp:coreProperties>
</file>